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43"/>
  </p:notesMasterIdLst>
  <p:sldIdLst>
    <p:sldId id="256" r:id="rId5"/>
    <p:sldId id="267" r:id="rId6"/>
    <p:sldId id="311" r:id="rId7"/>
    <p:sldId id="257" r:id="rId8"/>
    <p:sldId id="269" r:id="rId9"/>
    <p:sldId id="266" r:id="rId10"/>
    <p:sldId id="313" r:id="rId11"/>
    <p:sldId id="270" r:id="rId12"/>
    <p:sldId id="271" r:id="rId13"/>
    <p:sldId id="283" r:id="rId14"/>
    <p:sldId id="282" r:id="rId15"/>
    <p:sldId id="277" r:id="rId16"/>
    <p:sldId id="284" r:id="rId17"/>
    <p:sldId id="285" r:id="rId18"/>
    <p:sldId id="276" r:id="rId19"/>
    <p:sldId id="300" r:id="rId20"/>
    <p:sldId id="301" r:id="rId21"/>
    <p:sldId id="286" r:id="rId22"/>
    <p:sldId id="287" r:id="rId23"/>
    <p:sldId id="288" r:id="rId24"/>
    <p:sldId id="289" r:id="rId25"/>
    <p:sldId id="307" r:id="rId26"/>
    <p:sldId id="308" r:id="rId27"/>
    <p:sldId id="309" r:id="rId28"/>
    <p:sldId id="290" r:id="rId29"/>
    <p:sldId id="299" r:id="rId30"/>
    <p:sldId id="291" r:id="rId31"/>
    <p:sldId id="292" r:id="rId32"/>
    <p:sldId id="293" r:id="rId33"/>
    <p:sldId id="294" r:id="rId34"/>
    <p:sldId id="295" r:id="rId35"/>
    <p:sldId id="312" r:id="rId36"/>
    <p:sldId id="296" r:id="rId37"/>
    <p:sldId id="302" r:id="rId38"/>
    <p:sldId id="303" r:id="rId39"/>
    <p:sldId id="305" r:id="rId40"/>
    <p:sldId id="314" r:id="rId41"/>
    <p:sldId id="264" r:id="rId42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646"/>
    <a:srgbClr val="A30D1D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1090FD-DC1F-43D9-B6D2-FF4A7CC29CB9}" v="2" dt="2025-04-07T14:30:31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1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29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li Klimke" userId="aff81423-ae7d-4854-85ed-43e76097be48" providerId="ADAL" clId="{7D1090FD-DC1F-43D9-B6D2-FF4A7CC29CB9}"/>
    <pc:docChg chg="modNotesMaster">
      <pc:chgData name="Cali Klimke" userId="aff81423-ae7d-4854-85ed-43e76097be48" providerId="ADAL" clId="{7D1090FD-DC1F-43D9-B6D2-FF4A7CC29CB9}" dt="2025-04-07T14:30:31.339" v="1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4DF59D-3C2C-499E-BF8C-EC58AFF71354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F8A85A8-DC74-400F-9769-196E91320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950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546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545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83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511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521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69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81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909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747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57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83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590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17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559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632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31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370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536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585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1962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6440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0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035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66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592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940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5513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72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809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35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826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47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82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22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6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62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38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8A85A8-DC74-400F-9769-196E91320C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500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46C1-5701-CA96-EA84-312BCB391DD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1613" y="510098"/>
            <a:ext cx="7067747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Sample 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DCBF2F-A6B7-7B10-16CE-1149DED863A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1614" y="3205113"/>
            <a:ext cx="7067746" cy="19626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873144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1F46D68-8135-4B41-65FF-D02DEF8DEE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3155" y="1468966"/>
            <a:ext cx="5285690" cy="3920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C34F356-8182-2536-3456-54466C9CF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988"/>
            <a:ext cx="10515600" cy="1060515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82EA4-6DE8-C4D0-F655-E442416E8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5899"/>
            <a:ext cx="10515600" cy="4486171"/>
          </a:xfrm>
        </p:spPr>
        <p:txBody>
          <a:bodyPr/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717C9-E0AF-2EC1-D852-8B58EF1658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84880"/>
            <a:ext cx="181073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094B91D0-F659-434A-9666-4BB5D76D586B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A34E8-8CD5-2AFD-9D74-18C8882AA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9762" y="5884880"/>
            <a:ext cx="483595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80764-5243-3D6A-E90F-421CD1D0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0056" y="5884880"/>
            <a:ext cx="1125718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rgbClr val="A30D1D"/>
                </a:solidFill>
                <a:latin typeface="+mn-lt"/>
              </a:defRPr>
            </a:lvl1pPr>
          </a:lstStyle>
          <a:p>
            <a:fld id="{1EAF2853-1F3B-4CB4-A469-EEA4829168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E8F5BC-DAAF-56F1-F259-7D1341B71C15}"/>
              </a:ext>
            </a:extLst>
          </p:cNvPr>
          <p:cNvSpPr txBox="1"/>
          <p:nvPr userDrawn="1"/>
        </p:nvSpPr>
        <p:spPr>
          <a:xfrm>
            <a:off x="1075267" y="2459504"/>
            <a:ext cx="101007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20000"/>
                    <a:lumOff val="8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2025 Annual Spring Symposium </a:t>
            </a:r>
          </a:p>
        </p:txBody>
      </p:sp>
    </p:spTree>
    <p:extLst>
      <p:ext uri="{BB962C8B-B14F-4D97-AF65-F5344CB8AC3E}">
        <p14:creationId xmlns:p14="http://schemas.microsoft.com/office/powerpoint/2010/main" val="1604968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ABB9-04F2-0751-1A56-7CBADD43E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0396"/>
            <a:ext cx="5181600" cy="455780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CD17D8-5383-E473-88F7-FB8FE1C765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0395"/>
            <a:ext cx="5181600" cy="4557807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E320101-0B3F-2E00-706B-756D1712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84880"/>
            <a:ext cx="181073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A7CF9F56-5A11-4BEB-8F0F-C139E56D2848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20F03C5-48B8-F681-B268-D5E15CAE6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9762" y="5884880"/>
            <a:ext cx="483595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D108188-22EC-1C07-4763-948C2A20D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0056" y="5884880"/>
            <a:ext cx="1125718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rgbClr val="A30D1D"/>
                </a:solidFill>
                <a:latin typeface="+mn-lt"/>
              </a:defRPr>
            </a:lvl1pPr>
          </a:lstStyle>
          <a:p>
            <a:fld id="{1EAF2853-1F3B-4CB4-A469-EEA4829168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967703-867C-2962-F719-9DEC1BAA0C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988"/>
            <a:ext cx="10515600" cy="1060515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15463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FCACA1-7AB8-61E9-D707-86FC7815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40396"/>
            <a:ext cx="5181600" cy="453895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EC76680-0FA4-0959-5497-0107479EB3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84880"/>
            <a:ext cx="181073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3A1A3830-A28A-437E-920E-151CC09A8A5B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6B22118-6E90-D350-0D5D-3DB18F34D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9762" y="5884880"/>
            <a:ext cx="483595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9030F96-AD9F-5176-C18B-2DE7DAB37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0056" y="5884880"/>
            <a:ext cx="1125718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rgbClr val="A30D1D"/>
                </a:solidFill>
                <a:latin typeface="+mn-lt"/>
              </a:defRPr>
            </a:lvl1pPr>
          </a:lstStyle>
          <a:p>
            <a:fld id="{1EAF2853-1F3B-4CB4-A469-EEA4829168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BF1C71E-2167-B5E2-F659-2208D72274C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172202" y="1240396"/>
            <a:ext cx="5183186" cy="453895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6B862-9342-1720-8F58-1D6CC13EB1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5988"/>
            <a:ext cx="10515600" cy="1060515"/>
          </a:xfrm>
        </p:spPr>
        <p:txBody>
          <a:bodyPr anchor="b" anchorCtr="0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75869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r 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3083BD2-6755-6539-237D-1AA359567D2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1851" y="990867"/>
            <a:ext cx="9209987" cy="2387600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C755384-AE5D-D07B-058E-A20DC4589B5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91852" y="3685882"/>
            <a:ext cx="9209986" cy="1962662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03A67407-2A27-ECE5-905A-725771CB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884880"/>
            <a:ext cx="181073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1D2C849D-9670-4185-B650-63B1B48B6FD6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F85AE52-2CCE-34CA-EE90-6757D2B33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99762" y="5884880"/>
            <a:ext cx="483595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D0696E1-F53F-280B-58F2-E1494FD94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0056" y="5884880"/>
            <a:ext cx="1125718" cy="365125"/>
          </a:xfrm>
          <a:prstGeom prst="rect">
            <a:avLst/>
          </a:prstGeom>
        </p:spPr>
        <p:txBody>
          <a:bodyPr/>
          <a:lstStyle>
            <a:lvl1pPr>
              <a:defRPr sz="1400" b="0">
                <a:solidFill>
                  <a:srgbClr val="A30D1D"/>
                </a:solidFill>
                <a:latin typeface="+mn-lt"/>
              </a:defRPr>
            </a:lvl1pPr>
          </a:lstStyle>
          <a:p>
            <a:fld id="{1EAF2853-1F3B-4CB4-A469-EEA482916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86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or 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46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A6B34E-0C8B-BCA9-1033-C2299CA26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81FC6-7C9F-B429-A70A-A177045EB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14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7CA9C58-A9D2-6DE8-5C51-4CFB733F5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84880"/>
            <a:ext cx="1810732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9903AFC5-642B-41CF-BCDE-126908808692}" type="datetime1">
              <a:rPr lang="en-US" smtClean="0"/>
              <a:t>4/16/2025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3D1503-1B55-9C0D-ECBB-61EADAD8D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99762" y="5884880"/>
            <a:ext cx="483595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42756D5-DDA9-26B9-8AEA-4DA0FF5FC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0056" y="5884880"/>
            <a:ext cx="1125718" cy="365125"/>
          </a:xfrm>
          <a:prstGeom prst="rect">
            <a:avLst/>
          </a:prstGeom>
        </p:spPr>
        <p:txBody>
          <a:bodyPr/>
          <a:lstStyle>
            <a:lvl1pPr algn="r">
              <a:defRPr sz="1400" b="0">
                <a:solidFill>
                  <a:srgbClr val="A30D1D"/>
                </a:solidFill>
                <a:latin typeface="+mn-lt"/>
              </a:defRPr>
            </a:lvl1pPr>
          </a:lstStyle>
          <a:p>
            <a:fld id="{1EAF2853-1F3B-4CB4-A469-EEA48291688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809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505050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505050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505050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05050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05050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505050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benefits.springhealth.com/customer/trinity-health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hysicianvitality.org/" TargetMode="External"/><Relationship Id="rId4" Type="http://schemas.openxmlformats.org/officeDocument/2006/relationships/hyperlink" Target="mailto:robert.perko@saintalphonsus.org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080C-EC4E-0E29-7838-9352E20B4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1613" y="1306286"/>
            <a:ext cx="7067747" cy="1591412"/>
          </a:xfrm>
        </p:spPr>
        <p:txBody>
          <a:bodyPr/>
          <a:lstStyle/>
          <a:p>
            <a:r>
              <a:rPr lang="en-US" b="1" dirty="0">
                <a:solidFill>
                  <a:srgbClr val="960004"/>
                </a:solidFill>
                <a:latin typeface="+mn-lt"/>
              </a:rPr>
              <a:t>Saint Alphonsus Physician &amp;   </a:t>
            </a:r>
            <a:br>
              <a:rPr lang="en-US" b="1" dirty="0">
                <a:solidFill>
                  <a:srgbClr val="960004"/>
                </a:solidFill>
                <a:latin typeface="+mn-lt"/>
              </a:rPr>
            </a:br>
            <a:r>
              <a:rPr lang="en-US" b="1" dirty="0">
                <a:solidFill>
                  <a:srgbClr val="960004"/>
                </a:solidFill>
                <a:latin typeface="+mn-lt"/>
              </a:rPr>
              <a:t>    APP Well-being Update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F93489-5837-2A4C-BA20-4DE3180EB4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1614" y="3428999"/>
            <a:ext cx="7067746" cy="1738775"/>
          </a:xfrm>
        </p:spPr>
        <p:txBody>
          <a:bodyPr/>
          <a:lstStyle/>
          <a:p>
            <a:r>
              <a:rPr lang="en-US" sz="2400" dirty="0"/>
              <a:t>Robert Perko, MD</a:t>
            </a:r>
          </a:p>
          <a:p>
            <a:r>
              <a:rPr lang="en-US" sz="2000" dirty="0"/>
              <a:t>Family Physician </a:t>
            </a:r>
          </a:p>
          <a:p>
            <a:r>
              <a:rPr lang="en-US" dirty="0"/>
              <a:t>Primary Care Medical Director</a:t>
            </a:r>
          </a:p>
          <a:p>
            <a:r>
              <a:rPr lang="en-US" dirty="0"/>
              <a:t>SAMG Physician/APP Wellness Committee Chair</a:t>
            </a:r>
            <a:endParaRPr 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6621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23A8-DE11-0B20-3A31-D044339EB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9685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National Statistics - Burnout</a:t>
            </a:r>
            <a:endParaRPr lang="en-US" sz="4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ABEE208-250A-A604-3AAB-268F75385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 t="11431" r="1338" b="4983"/>
          <a:stretch/>
        </p:blipFill>
        <p:spPr>
          <a:xfrm>
            <a:off x="792935" y="1167323"/>
            <a:ext cx="8106516" cy="47589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FA54A-26B6-5871-B65B-D2A12712F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96F83A-3E66-F624-60A0-AB1EC26CE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35" y="5909606"/>
            <a:ext cx="9278815" cy="68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7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069A71-30AB-8559-8C02-A2E15ECE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966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AMA Organizational Biopsy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0522-B337-4565-A198-0049BCE86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668"/>
            <a:ext cx="10075223" cy="41664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Results to be reported June 2025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Compare to national benchmarks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4 Domains</a:t>
            </a:r>
          </a:p>
          <a:p>
            <a:pPr lvl="2"/>
            <a:r>
              <a:rPr lang="en-US" sz="3000" dirty="0">
                <a:latin typeface="+mn-lt"/>
              </a:rPr>
              <a:t>Organizational Culture</a:t>
            </a:r>
          </a:p>
          <a:p>
            <a:pPr lvl="2"/>
            <a:r>
              <a:rPr lang="en-US" sz="3000" dirty="0">
                <a:latin typeface="+mn-lt"/>
              </a:rPr>
              <a:t>Practice Efficiency</a:t>
            </a:r>
          </a:p>
          <a:p>
            <a:pPr lvl="2"/>
            <a:r>
              <a:rPr lang="en-US" sz="3000" dirty="0">
                <a:latin typeface="+mn-lt"/>
              </a:rPr>
              <a:t>Self-care</a:t>
            </a:r>
          </a:p>
          <a:p>
            <a:pPr lvl="2"/>
            <a:r>
              <a:rPr lang="en-US" sz="3000" dirty="0">
                <a:latin typeface="+mn-lt"/>
              </a:rPr>
              <a:t>Retention</a:t>
            </a:r>
            <a:endParaRPr lang="en-US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5879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1DD0-E1CE-8F98-5851-DA8C5347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8135"/>
            <a:ext cx="10515600" cy="605642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Impact of Burnout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26777-DA88-151D-5263-B35D9225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330B77-16D7-87BE-E605-B66A1E7745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16329" y="1180618"/>
            <a:ext cx="7284522" cy="5542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42DF6-5431-6FB5-7596-58CC9D494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0851" y="5648548"/>
            <a:ext cx="2846296" cy="837787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1190939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0DE9B5-4130-3994-5B41-4DAF01B97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9664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80604"/>
                </a:solidFill>
                <a:latin typeface="+mn-lt"/>
              </a:rPr>
              <a:t>Cost of Turnover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2A3B26-0D48-EBDC-93DF-7D85CF562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919486-4327-6AFA-24CF-020D96349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>
                <a:latin typeface="+mn-lt"/>
              </a:rPr>
              <a:t>$1 Million/physician</a:t>
            </a:r>
          </a:p>
          <a:p>
            <a:r>
              <a:rPr lang="en-US" b="1" dirty="0">
                <a:latin typeface="+mn-lt"/>
              </a:rPr>
              <a:t>3x Salary/APP</a:t>
            </a:r>
          </a:p>
          <a:p>
            <a:pPr lvl="1"/>
            <a:r>
              <a:rPr lang="en-US" sz="2000" dirty="0">
                <a:latin typeface="+mn-lt"/>
              </a:rPr>
              <a:t>Interview expense (average $30,000/candidate - </a:t>
            </a:r>
            <a:r>
              <a:rPr lang="en-US" sz="1600" dirty="0">
                <a:latin typeface="+mn-lt"/>
              </a:rPr>
              <a:t>NEJM-Jackson Physician Search</a:t>
            </a:r>
            <a:r>
              <a:rPr lang="en-US" sz="2000" dirty="0">
                <a:latin typeface="+mn-lt"/>
              </a:rPr>
              <a:t>)</a:t>
            </a:r>
          </a:p>
          <a:p>
            <a:pPr lvl="1"/>
            <a:r>
              <a:rPr lang="en-US" sz="2000" dirty="0">
                <a:latin typeface="+mn-lt"/>
              </a:rPr>
              <a:t>Sign-on Bonus &amp; Relocation Allowance</a:t>
            </a:r>
          </a:p>
          <a:p>
            <a:pPr lvl="1"/>
            <a:r>
              <a:rPr lang="en-US" sz="2000" dirty="0">
                <a:latin typeface="+mn-lt"/>
              </a:rPr>
              <a:t>Student Loan Repayment </a:t>
            </a:r>
          </a:p>
          <a:p>
            <a:pPr lvl="1"/>
            <a:r>
              <a:rPr lang="en-US" sz="2000" dirty="0">
                <a:latin typeface="+mn-lt"/>
              </a:rPr>
              <a:t>Salary support while ramping up</a:t>
            </a:r>
          </a:p>
          <a:p>
            <a:pPr lvl="1"/>
            <a:r>
              <a:rPr lang="en-US" sz="2000" dirty="0">
                <a:highlight>
                  <a:srgbClr val="FFFF00"/>
                </a:highlight>
                <a:latin typeface="+mn-lt"/>
              </a:rPr>
              <a:t>Revenue loss during vacancy</a:t>
            </a:r>
          </a:p>
          <a:p>
            <a:pPr lvl="2"/>
            <a:r>
              <a:rPr lang="en-US" sz="2000" dirty="0">
                <a:latin typeface="+mn-lt"/>
              </a:rPr>
              <a:t>Family Medicine generates $2.11 million/year net revenue for hospitals </a:t>
            </a:r>
            <a:r>
              <a:rPr lang="en-US" sz="1800" dirty="0">
                <a:latin typeface="+mn-lt"/>
              </a:rPr>
              <a:t>(Merritt Hawkins 2022)</a:t>
            </a:r>
          </a:p>
          <a:p>
            <a:pPr lvl="3"/>
            <a:r>
              <a:rPr lang="en-US" sz="2000" dirty="0">
                <a:latin typeface="+mn-lt"/>
              </a:rPr>
              <a:t>$175k/month until replaced	</a:t>
            </a:r>
          </a:p>
          <a:p>
            <a:pPr lvl="3"/>
            <a:r>
              <a:rPr lang="en-US" sz="2000" dirty="0">
                <a:latin typeface="+mn-lt"/>
              </a:rPr>
              <a:t>Average 4.5 months to replace FM physician</a:t>
            </a:r>
          </a:p>
          <a:p>
            <a:pPr lvl="2"/>
            <a:r>
              <a:rPr lang="en-US" sz="2000" dirty="0">
                <a:latin typeface="+mn-lt"/>
              </a:rPr>
              <a:t>Interventional Cardiology $3.48 million/year</a:t>
            </a:r>
          </a:p>
          <a:p>
            <a:pPr lvl="3"/>
            <a:r>
              <a:rPr lang="en-US" sz="2000" dirty="0">
                <a:latin typeface="+mn-lt"/>
              </a:rPr>
              <a:t>$290k/month until replaced</a:t>
            </a:r>
          </a:p>
          <a:p>
            <a:pPr lvl="3"/>
            <a:r>
              <a:rPr lang="en-US" sz="2000" dirty="0">
                <a:latin typeface="+mn-lt"/>
              </a:rPr>
              <a:t>Average 5-10 months to replace a specialist </a:t>
            </a:r>
          </a:p>
        </p:txBody>
      </p:sp>
    </p:spTree>
    <p:extLst>
      <p:ext uri="{BB962C8B-B14F-4D97-AF65-F5344CB8AC3E}">
        <p14:creationId xmlns:p14="http://schemas.microsoft.com/office/powerpoint/2010/main" val="27952038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9A723-E4D5-8BF0-803B-AE5DD1501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28" y="196770"/>
            <a:ext cx="8924080" cy="734869"/>
          </a:xfrm>
        </p:spPr>
        <p:txBody>
          <a:bodyPr>
            <a:noAutofit/>
          </a:bodyPr>
          <a:lstStyle/>
          <a:p>
            <a:r>
              <a:rPr lang="en-US" sz="4400" b="1" dirty="0">
                <a:solidFill>
                  <a:srgbClr val="980604"/>
                </a:solidFill>
                <a:latin typeface="+mn-lt"/>
              </a:rPr>
              <a:t>AMA Cost of Turnover Calculator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AB5D4-308A-F592-F0C5-7F29E4C4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1972655-06F8-5614-9CCB-9A8483E09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901" y="5579094"/>
            <a:ext cx="2959472" cy="734868"/>
          </a:xfrm>
          <a:prstGeom prst="rect">
            <a:avLst/>
          </a:prstGeom>
          <a:ln>
            <a:solidFill>
              <a:srgbClr val="464646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12FD5DF1-316F-679C-2ACD-A7FB41D9D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025" y="1137684"/>
            <a:ext cx="5678987" cy="5720316"/>
          </a:xfrm>
        </p:spPr>
      </p:pic>
    </p:spTree>
    <p:extLst>
      <p:ext uri="{BB962C8B-B14F-4D97-AF65-F5344CB8AC3E}">
        <p14:creationId xmlns:p14="http://schemas.microsoft.com/office/powerpoint/2010/main" val="2856423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05AB5-CF2E-B7AE-9986-26BC361F1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7247"/>
            <a:ext cx="10515600" cy="84149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Vicious Cycle of Burnout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C26D0-58D4-C477-BDDA-726BFD1B9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5C91E-2862-9F69-1C5F-4664C965B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1470" r="2784"/>
          <a:stretch/>
        </p:blipFill>
        <p:spPr>
          <a:xfrm>
            <a:off x="363383" y="1349677"/>
            <a:ext cx="7129948" cy="39703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BF6EE3-2CDB-7538-DA34-580611A67886}"/>
              </a:ext>
            </a:extLst>
          </p:cNvPr>
          <p:cNvSpPr txBox="1"/>
          <p:nvPr/>
        </p:nvSpPr>
        <p:spPr>
          <a:xfrm>
            <a:off x="2470067" y="1434630"/>
            <a:ext cx="7683336" cy="42473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Burned out clinicians are self-focused – trying to survive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Patient safety, quality, teamwork suffer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Productivity decreases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Clinicians lose trust that leadership cares about their professional lives and 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Burnout worsens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Clinicians reduce FTE, leave the organization, leave healthcare altogether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2B5B8E-46B9-224F-867D-2E229FCAAA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0" y="5370740"/>
            <a:ext cx="2046323" cy="622413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2653065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664F8-0658-D2EA-3B83-240F3E850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943415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Professional Impact of Burnout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A51322-8F1B-35A9-941E-4743CA5A3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BD5500-7211-BCBB-FF43-2CFF3664E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13" t="13968" r="24308" b="5472"/>
          <a:stretch/>
        </p:blipFill>
        <p:spPr>
          <a:xfrm>
            <a:off x="599348" y="1197106"/>
            <a:ext cx="6941483" cy="50528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C51901-7C16-009C-660E-0B9EB6268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553" t="90643"/>
          <a:stretch/>
        </p:blipFill>
        <p:spPr>
          <a:xfrm>
            <a:off x="2899481" y="6250005"/>
            <a:ext cx="2135507" cy="489415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2847679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7A338-3F90-A31F-B234-474CCCEC9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90778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Professional Impact of Burnout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5F622-3B88-5497-6626-FAB9FD61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2C8B8D-EE48-EE46-8FDA-FF4A6D059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77803"/>
            <a:ext cx="9162328" cy="56142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889041-A9CC-4419-2D9F-5BA7308A693D}"/>
              </a:ext>
            </a:extLst>
          </p:cNvPr>
          <p:cNvSpPr txBox="1"/>
          <p:nvPr/>
        </p:nvSpPr>
        <p:spPr>
          <a:xfrm>
            <a:off x="5646058" y="2090172"/>
            <a:ext cx="5101111" cy="2659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Wellness &amp; health system improvements are inextricably linked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All major clinical initiatives should consider &amp; factor-in physician well-being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89820B-8F04-7898-FC29-B955FAEE72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53" t="90643"/>
          <a:stretch/>
        </p:blipFill>
        <p:spPr>
          <a:xfrm>
            <a:off x="478672" y="5801741"/>
            <a:ext cx="1955951" cy="448264"/>
          </a:xfrm>
          <a:prstGeom prst="rect">
            <a:avLst/>
          </a:prstGeom>
          <a:ln>
            <a:solidFill>
              <a:srgbClr val="464646"/>
            </a:solidFill>
          </a:ln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06DED3C-9922-98A1-C3C7-CB58AB220E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805" y="5884881"/>
            <a:ext cx="2697697" cy="854540"/>
          </a:xfrm>
        </p:spPr>
      </p:pic>
    </p:spTree>
    <p:extLst>
      <p:ext uri="{BB962C8B-B14F-4D97-AF65-F5344CB8AC3E}">
        <p14:creationId xmlns:p14="http://schemas.microsoft.com/office/powerpoint/2010/main" val="3874338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94A9-B8F8-F811-F73A-FACEEFFC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309"/>
            <a:ext cx="10515600" cy="853371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                                </a:t>
            </a:r>
            <a:r>
              <a:rPr lang="en-US" sz="4400" b="1" dirty="0">
                <a:solidFill>
                  <a:srgbClr val="960004"/>
                </a:solidFill>
                <a:latin typeface="+mn-lt"/>
              </a:rPr>
              <a:t>Solutions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FD245-B422-0AA6-285E-5FB64E910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5213EC-B926-CC6A-4D57-0F79A0714FD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650670"/>
            <a:ext cx="425631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+mn-lt"/>
              </a:rPr>
              <a:t>Organization/System</a:t>
            </a:r>
          </a:p>
        </p:txBody>
      </p:sp>
      <p:pic>
        <p:nvPicPr>
          <p:cNvPr id="6" name="Picture 2" descr="Saint Alphonsus Regional Medical Center ...">
            <a:extLst>
              <a:ext uri="{FF2B5EF4-FFF2-40B4-BE49-F238E27FC236}">
                <a16:creationId xmlns:a16="http://schemas.microsoft.com/office/drawing/2014/main" id="{EEAB9250-4522-3917-41D4-B18CF597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009" y="2419350"/>
            <a:ext cx="4038600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23C07F-A62A-3D5C-0179-BACC524599D4}"/>
              </a:ext>
            </a:extLst>
          </p:cNvPr>
          <p:cNvSpPr txBox="1"/>
          <p:nvPr/>
        </p:nvSpPr>
        <p:spPr>
          <a:xfrm>
            <a:off x="2122635" y="467179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 80%</a:t>
            </a:r>
          </a:p>
        </p:txBody>
      </p:sp>
      <p:pic>
        <p:nvPicPr>
          <p:cNvPr id="8" name="Picture 6" descr="Clipart Medical Images – Browse 164,146 ...">
            <a:extLst>
              <a:ext uri="{FF2B5EF4-FFF2-40B4-BE49-F238E27FC236}">
                <a16:creationId xmlns:a16="http://schemas.microsoft.com/office/drawing/2014/main" id="{A7E5B108-2E51-6E58-12E0-FD8906839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50" y="2399109"/>
            <a:ext cx="3835400" cy="212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3D098C-4632-EBB2-190E-2AAFD7FC85AD}"/>
              </a:ext>
            </a:extLst>
          </p:cNvPr>
          <p:cNvSpPr txBox="1"/>
          <p:nvPr/>
        </p:nvSpPr>
        <p:spPr>
          <a:xfrm>
            <a:off x="7391135" y="4671799"/>
            <a:ext cx="1396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 20%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BB12E2-B212-F481-5017-3490D6359B43}"/>
              </a:ext>
            </a:extLst>
          </p:cNvPr>
          <p:cNvSpPr txBox="1"/>
          <p:nvPr/>
        </p:nvSpPr>
        <p:spPr>
          <a:xfrm>
            <a:off x="5995950" y="1662544"/>
            <a:ext cx="3865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2754269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82A01-2AD2-5144-610B-EF3AC72A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254" y="2881878"/>
            <a:ext cx="3995288" cy="83471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960004"/>
                </a:solidFill>
                <a:latin typeface="+mn-lt"/>
              </a:rPr>
              <a:t>Dr. </a:t>
            </a:r>
            <a:r>
              <a:rPr lang="en-US" sz="2800" dirty="0" err="1">
                <a:solidFill>
                  <a:srgbClr val="960004"/>
                </a:solidFill>
                <a:latin typeface="+mn-lt"/>
              </a:rPr>
              <a:t>Glaucomflecken</a:t>
            </a:r>
            <a:endParaRPr lang="en-US" sz="28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AD838B-D018-CC4E-E7D5-D686070C4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" name="How to Fix Burnout">
            <a:hlinkClick r:id="" action="ppaction://media"/>
            <a:extLst>
              <a:ext uri="{FF2B5EF4-FFF2-40B4-BE49-F238E27FC236}">
                <a16:creationId xmlns:a16="http://schemas.microsoft.com/office/drawing/2014/main" id="{CB5DFC4A-5A09-98A8-E1A3-B6E3BE567D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0284" y="51467"/>
            <a:ext cx="4385187" cy="6703294"/>
          </a:xfrm>
        </p:spPr>
      </p:pic>
    </p:spTree>
    <p:extLst>
      <p:ext uri="{BB962C8B-B14F-4D97-AF65-F5344CB8AC3E}">
        <p14:creationId xmlns:p14="http://schemas.microsoft.com/office/powerpoint/2010/main" val="103703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2FD37-AF05-5538-F958-CFDAD38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BC9BBF-7427-0478-DFF6-9C52514E33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17894"/>
            <a:ext cx="904128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7A453-BA62-9E41-B960-19A2F192A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" y="1633728"/>
            <a:ext cx="11244072" cy="4906378"/>
          </a:xfrm>
        </p:spPr>
        <p:txBody>
          <a:bodyPr>
            <a:normAutofit/>
          </a:bodyPr>
          <a:lstStyle/>
          <a:p>
            <a:pPr marL="1143000" lvl="1" indent="-457200"/>
            <a:r>
              <a:rPr lang="en-US" sz="3200" dirty="0">
                <a:latin typeface="+mn-lt"/>
              </a:rPr>
              <a:t>History of occupational distress &amp; burnout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1143000" lvl="1" indent="-457200"/>
            <a:r>
              <a:rPr lang="en-US" sz="3200" dirty="0">
                <a:latin typeface="+mn-lt"/>
              </a:rPr>
              <a:t>Current state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1143000" lvl="1" indent="-457200"/>
            <a:r>
              <a:rPr lang="en-US" sz="3200" dirty="0">
                <a:latin typeface="+mn-lt"/>
              </a:rPr>
              <a:t>Impact of burnout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marL="1143000" lvl="1" indent="-457200"/>
            <a:r>
              <a:rPr lang="en-US" sz="3200" dirty="0">
                <a:latin typeface="+mn-lt"/>
              </a:rPr>
              <a:t>Solutions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791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11CF7-F7B5-A5D6-2C13-93E3BE37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931539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Physician Resiliency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F84D3-58B9-6728-89BF-85EF93D9C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69C870-BC6C-C0E0-9BA3-7C912037FBA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461531"/>
            <a:ext cx="10515600" cy="2876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Resilience scores higher in US physicians than the general population in 2017-2018  </a:t>
            </a:r>
            <a:r>
              <a:rPr lang="en-US" dirty="0">
                <a:latin typeface="+mn-lt"/>
              </a:rPr>
              <a:t>(n = 10,643)</a:t>
            </a:r>
          </a:p>
          <a:p>
            <a:endParaRPr lang="en-US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Each 1 point increase in resiliency score was associated with a 36% decreased chance of burnout </a:t>
            </a:r>
            <a:r>
              <a:rPr lang="en-US" dirty="0">
                <a:latin typeface="+mn-lt"/>
              </a:rPr>
              <a:t>(OR = 0.64)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29% of physicians with the highest resiliency scores were still burned out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E3B8A5-67F7-0063-7066-59BB44310E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404" y="4673244"/>
            <a:ext cx="5143724" cy="975819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342753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74C86-667B-B2AF-E254-6ADAAD8C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811"/>
            <a:ext cx="10515600" cy="758368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Personal Wellness</a:t>
            </a:r>
            <a:endParaRPr lang="en-US" sz="4400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F1075-9E04-E2EF-BFFD-648B13B32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E0B7858-3E72-057C-1228-D96CB007DEF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8281" y="1166450"/>
            <a:ext cx="10515600" cy="55958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Personal Wellness</a:t>
            </a:r>
          </a:p>
          <a:p>
            <a:r>
              <a:rPr lang="en-US" dirty="0">
                <a:latin typeface="+mn-lt"/>
              </a:rPr>
              <a:t>	Self-care – sleep, exercise, nutrition, stress reduction</a:t>
            </a:r>
          </a:p>
          <a:p>
            <a:r>
              <a:rPr lang="en-US" dirty="0">
                <a:latin typeface="+mn-lt"/>
              </a:rPr>
              <a:t>	Relationships – personal and work colleagues</a:t>
            </a:r>
          </a:p>
          <a:p>
            <a:r>
              <a:rPr lang="en-US" dirty="0">
                <a:latin typeface="+mn-lt"/>
              </a:rPr>
              <a:t>	Religious/spiritual practice</a:t>
            </a:r>
          </a:p>
          <a:p>
            <a:r>
              <a:rPr lang="en-US" dirty="0">
                <a:latin typeface="+mn-lt"/>
              </a:rPr>
              <a:t>	Hobbies</a:t>
            </a:r>
          </a:p>
          <a:p>
            <a:r>
              <a:rPr lang="en-US" dirty="0">
                <a:latin typeface="+mn-lt"/>
              </a:rPr>
              <a:t>	Financial well-being </a:t>
            </a:r>
          </a:p>
          <a:p>
            <a:r>
              <a:rPr lang="en-US" dirty="0">
                <a:latin typeface="+mn-lt"/>
              </a:rPr>
              <a:t>	Work-life integration </a:t>
            </a:r>
          </a:p>
          <a:p>
            <a:endParaRPr lang="en-US" sz="9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latin typeface="+mn-lt"/>
              </a:rPr>
              <a:t>Optimize Meaning in Work</a:t>
            </a:r>
          </a:p>
          <a:p>
            <a:r>
              <a:rPr lang="en-US" dirty="0">
                <a:latin typeface="+mn-lt"/>
              </a:rPr>
              <a:t>	Spending &gt;20% of time at work that is the most meaningful is </a:t>
            </a:r>
          </a:p>
          <a:p>
            <a:r>
              <a:rPr lang="en-US" dirty="0">
                <a:latin typeface="+mn-lt"/>
              </a:rPr>
              <a:t>	associated with a 50% decrease in burnout</a:t>
            </a:r>
          </a:p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5CB61F-CD62-00BF-4186-44DABDCF1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19" y="5574890"/>
            <a:ext cx="4917815" cy="757084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16322797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E681-69F1-8818-B9F1-732C51855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811"/>
            <a:ext cx="10515600" cy="758368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960004"/>
                </a:solidFill>
                <a:latin typeface="+mn-lt"/>
              </a:rPr>
            </a:br>
            <a:br>
              <a:rPr lang="en-US" sz="4000" b="1" dirty="0">
                <a:solidFill>
                  <a:srgbClr val="960004"/>
                </a:solidFill>
                <a:latin typeface="+mn-lt"/>
              </a:rPr>
            </a:br>
            <a:br>
              <a:rPr lang="en-US" sz="4000" b="1" dirty="0">
                <a:solidFill>
                  <a:srgbClr val="960004"/>
                </a:solidFill>
                <a:latin typeface="+mn-lt"/>
              </a:rPr>
            </a:br>
            <a:r>
              <a:rPr lang="en-US" sz="4000" b="1" dirty="0">
                <a:solidFill>
                  <a:srgbClr val="960004"/>
                </a:solidFill>
                <a:latin typeface="+mn-lt"/>
              </a:rPr>
              <a:t>Work-life </a:t>
            </a:r>
            <a:r>
              <a:rPr lang="en-US" dirty="0">
                <a:solidFill>
                  <a:srgbClr val="960004"/>
                </a:solidFill>
                <a:latin typeface="+mn-lt"/>
              </a:rPr>
              <a:t>Balance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C4AC0-D729-C9E0-A560-0F271FF38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43B4ECA-1A76-32E4-891D-DBAB96C31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55" y="1136337"/>
            <a:ext cx="5747873" cy="474854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68C984-636B-FE19-A58B-4E08D2C74B6A}"/>
              </a:ext>
            </a:extLst>
          </p:cNvPr>
          <p:cNvSpPr txBox="1"/>
          <p:nvPr/>
        </p:nvSpPr>
        <p:spPr>
          <a:xfrm>
            <a:off x="2641600" y="5884880"/>
            <a:ext cx="459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Shanafelt</a:t>
            </a:r>
            <a:r>
              <a:rPr lang="en-US" dirty="0"/>
              <a:t>, et al. Pending publication 2024</a:t>
            </a:r>
          </a:p>
        </p:txBody>
      </p:sp>
    </p:spTree>
    <p:extLst>
      <p:ext uri="{BB962C8B-B14F-4D97-AF65-F5344CB8AC3E}">
        <p14:creationId xmlns:p14="http://schemas.microsoft.com/office/powerpoint/2010/main" val="3795770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5E0E6-EEFC-11D7-4789-D4B4E0BA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8139545" cy="106051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F464CD-3821-F46B-481F-D2A200848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A7D7AE-1166-F8F4-75D7-B443051BCF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272" t="3796" r="4186" b="974"/>
          <a:stretch/>
        </p:blipFill>
        <p:spPr>
          <a:xfrm>
            <a:off x="154277" y="65988"/>
            <a:ext cx="9592487" cy="66322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E7463-2554-D41C-8B68-12F0E09044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553" t="90643"/>
          <a:stretch/>
        </p:blipFill>
        <p:spPr>
          <a:xfrm>
            <a:off x="5623918" y="6432331"/>
            <a:ext cx="1955951" cy="359681"/>
          </a:xfrm>
          <a:prstGeom prst="rect">
            <a:avLst/>
          </a:prstGeom>
          <a:ln>
            <a:solidFill>
              <a:srgbClr val="464646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1F2C3B-DF6D-71EB-8893-F2C338C358A8}"/>
              </a:ext>
            </a:extLst>
          </p:cNvPr>
          <p:cNvSpPr/>
          <p:nvPr/>
        </p:nvSpPr>
        <p:spPr>
          <a:xfrm>
            <a:off x="9746764" y="935665"/>
            <a:ext cx="524287" cy="3508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126093-BE7C-B93D-4F6B-00D4EB986697}"/>
              </a:ext>
            </a:extLst>
          </p:cNvPr>
          <p:cNvSpPr txBox="1"/>
          <p:nvPr/>
        </p:nvSpPr>
        <p:spPr>
          <a:xfrm>
            <a:off x="9746764" y="5884880"/>
            <a:ext cx="3010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19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F946-010B-9ED1-A250-DED930B30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265"/>
            <a:ext cx="10515600" cy="698991"/>
          </a:xfrm>
        </p:spPr>
        <p:txBody>
          <a:bodyPr>
            <a:normAutofit fontScale="90000"/>
          </a:bodyPr>
          <a:lstStyle/>
          <a:p>
            <a:br>
              <a:rPr lang="en-US" sz="4000" b="1" dirty="0">
                <a:solidFill>
                  <a:srgbClr val="960004"/>
                </a:solidFill>
              </a:rPr>
            </a:br>
            <a:r>
              <a:rPr lang="en-US" sz="4000" b="1" dirty="0">
                <a:solidFill>
                  <a:srgbClr val="960004"/>
                </a:solidFill>
                <a:latin typeface="+mn-lt"/>
              </a:rPr>
              <a:t>Work on PTO/vacation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9E521-E182-B3AF-9A13-C9EDAD2CB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68B491-F683-B7AF-E94C-D57B2901E3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235899"/>
            <a:ext cx="10515600" cy="4109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3,024 physicians surveyed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70% performed patient care tasks on vacation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Only 49% had full EHR inbox coverage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60% took less than 15 days of vacation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20% took less than 5 days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44% decreased risk of burnout if taking &gt;15 days of vacation/year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26% decreased risk of burnout if have full EHR inbox coverage on vacation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Burnout almost doubles if working more than 60 minutes/day on vacation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7D703-013F-516A-55CD-73E092437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677" y="5441724"/>
            <a:ext cx="3943586" cy="886311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3218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A602-9905-700A-2AC9-06C20D4F2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884038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B0104"/>
                </a:solidFill>
                <a:latin typeface="+mn-lt"/>
              </a:rPr>
              <a:t>Resources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B228D-C813-7AB8-6BE5-CBCE26666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2A83AA-2412-99C7-57FB-4BF5A781181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235899"/>
            <a:ext cx="10217727" cy="7074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+mn-lt"/>
              </a:rPr>
              <a:t>EAP Program &amp; Spring Health (clinician &amp; family)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1800" dirty="0">
                <a:latin typeface="+mn-lt"/>
              </a:rPr>
              <a:t>EAP Boise – 208-367-3300     </a:t>
            </a:r>
            <a:r>
              <a:rPr lang="en-US" sz="1800" dirty="0">
                <a:latin typeface="+mn-lt"/>
                <a:hlinkClick r:id="rId3"/>
              </a:rPr>
              <a:t>https://benefits.springhealth.com/customer/trinity-health</a:t>
            </a:r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	6 free sessions per year</a:t>
            </a:r>
          </a:p>
          <a:p>
            <a:r>
              <a:rPr lang="en-US" sz="1800" dirty="0">
                <a:latin typeface="+mn-lt"/>
              </a:rPr>
              <a:t>	6 free coaching sessions per year</a:t>
            </a:r>
            <a:r>
              <a:rPr lang="en-US" sz="2400" dirty="0">
                <a:latin typeface="+mn-lt"/>
              </a:rPr>
              <a:t>	</a:t>
            </a:r>
          </a:p>
          <a:p>
            <a:endParaRPr lang="en-US" sz="14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SAMG Peer Support</a:t>
            </a:r>
          </a:p>
          <a:p>
            <a:r>
              <a:rPr lang="en-US" sz="3200" dirty="0">
                <a:latin typeface="+mn-lt"/>
              </a:rPr>
              <a:t>	</a:t>
            </a:r>
            <a:r>
              <a:rPr lang="en-US" sz="1800" dirty="0">
                <a:latin typeface="+mn-lt"/>
              </a:rPr>
              <a:t>6 clinicians trained (physicians, APPs, primary care &amp; specialty)</a:t>
            </a:r>
          </a:p>
          <a:p>
            <a:r>
              <a:rPr lang="en-US" sz="1800" dirty="0">
                <a:latin typeface="+mn-lt"/>
              </a:rPr>
              <a:t>	Robert Perko, MD   </a:t>
            </a:r>
            <a:r>
              <a:rPr lang="en-US" sz="1800" dirty="0">
                <a:latin typeface="+mn-lt"/>
                <a:hlinkClick r:id="rId4"/>
              </a:rPr>
              <a:t>robert.perko@saintalphonsus.org</a:t>
            </a:r>
            <a:endParaRPr lang="en-US" sz="2400" dirty="0">
              <a:latin typeface="+mn-lt"/>
            </a:endParaRPr>
          </a:p>
          <a:p>
            <a:endParaRPr lang="en-US" sz="800" dirty="0">
              <a:latin typeface="+mn-lt"/>
            </a:endParaRPr>
          </a:p>
          <a:p>
            <a:r>
              <a:rPr lang="en-US" sz="2400" b="1" dirty="0">
                <a:latin typeface="+mn-lt"/>
              </a:rPr>
              <a:t>Physician Vitality Program - Ada County Medical Society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1800" dirty="0">
                <a:latin typeface="+mn-lt"/>
                <a:hlinkClick r:id="rId5"/>
              </a:rPr>
              <a:t> https://www.physicianvitality.org</a:t>
            </a:r>
            <a:r>
              <a:rPr lang="en-US" sz="1800" dirty="0">
                <a:latin typeface="+mn-lt"/>
              </a:rPr>
              <a:t> </a:t>
            </a:r>
          </a:p>
          <a:p>
            <a:r>
              <a:rPr lang="en-US" sz="2400" dirty="0">
                <a:latin typeface="+mn-lt"/>
              </a:rPr>
              <a:t>	</a:t>
            </a:r>
            <a:r>
              <a:rPr lang="en-US" sz="1800" dirty="0">
                <a:latin typeface="+mn-lt"/>
              </a:rPr>
              <a:t>5 free sessions per year</a:t>
            </a:r>
          </a:p>
          <a:p>
            <a:endParaRPr lang="en-US" sz="800" dirty="0">
              <a:latin typeface="+mn-lt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81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9C49F-4CE5-C9AB-8115-4AE4C928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89591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Physician/APP Wellness Committee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28AB68-BB82-D158-ACA7-E4134C194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580EC6-0D8D-30B1-0771-19573478760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382799"/>
            <a:ext cx="10515600" cy="40924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Formed in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Reports to the Leadership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Members include physicians, APPs, senior SAMG leadership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Develop a strategy to address burnout and improve well-being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11761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BB21A-2E79-3361-7222-2F2075349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873"/>
            <a:ext cx="10515600" cy="77024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Stanford Well-being Model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BFEBC8-79AB-B4CE-64BC-9B3F9AA6C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D8B3BD-FD01-3207-2326-EA22533DA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4109" y="1435010"/>
            <a:ext cx="7590424" cy="5013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3349B1-CE84-6663-D2F9-A118938CB25B}"/>
              </a:ext>
            </a:extLst>
          </p:cNvPr>
          <p:cNvSpPr txBox="1"/>
          <p:nvPr/>
        </p:nvSpPr>
        <p:spPr>
          <a:xfrm>
            <a:off x="8059204" y="1719469"/>
            <a:ext cx="3225082" cy="17389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sz="900" dirty="0"/>
          </a:p>
          <a:p>
            <a:r>
              <a:rPr lang="en-US" dirty="0"/>
              <a:t>DAX co-pilot AI documentation</a:t>
            </a:r>
            <a:endParaRPr lang="en-US" sz="800" dirty="0"/>
          </a:p>
          <a:p>
            <a:endParaRPr lang="en-US" sz="900" dirty="0"/>
          </a:p>
          <a:p>
            <a:r>
              <a:rPr lang="en-US" dirty="0"/>
              <a:t>MyChart message management</a:t>
            </a:r>
          </a:p>
          <a:p>
            <a:endParaRPr lang="en-US" sz="800" dirty="0"/>
          </a:p>
          <a:p>
            <a:r>
              <a:rPr lang="en-US" dirty="0"/>
              <a:t>Epic In-basket management</a:t>
            </a:r>
          </a:p>
          <a:p>
            <a:endParaRPr lang="en-US" sz="900" dirty="0"/>
          </a:p>
          <a:p>
            <a:r>
              <a:rPr lang="en-US" dirty="0"/>
              <a:t>Team based care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FE5A8-366B-39D0-74D0-5D01B213DF6E}"/>
              </a:ext>
            </a:extLst>
          </p:cNvPr>
          <p:cNvSpPr txBox="1"/>
          <p:nvPr/>
        </p:nvSpPr>
        <p:spPr>
          <a:xfrm>
            <a:off x="558265" y="1719469"/>
            <a:ext cx="3011579" cy="2308324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Wellness Centered Leadership</a:t>
            </a:r>
          </a:p>
          <a:p>
            <a:r>
              <a:rPr lang="en-US" dirty="0"/>
              <a:t>Communication/transparency</a:t>
            </a:r>
          </a:p>
          <a:p>
            <a:r>
              <a:rPr lang="en-US" dirty="0"/>
              <a:t>Recognition/Appreciation</a:t>
            </a:r>
          </a:p>
          <a:p>
            <a:r>
              <a:rPr lang="en-US" dirty="0"/>
              <a:t>Values alignment</a:t>
            </a:r>
          </a:p>
          <a:p>
            <a:r>
              <a:rPr lang="en-US" dirty="0"/>
              <a:t>Community</a:t>
            </a:r>
          </a:p>
          <a:p>
            <a:r>
              <a:rPr lang="en-US" dirty="0"/>
              <a:t>Peer support</a:t>
            </a:r>
          </a:p>
          <a:p>
            <a:r>
              <a:rPr lang="en-US" dirty="0"/>
              <a:t>Culture of compassion</a:t>
            </a:r>
          </a:p>
          <a:p>
            <a:r>
              <a:rPr lang="en-US" dirty="0"/>
              <a:t>Input &amp; voice </a:t>
            </a:r>
          </a:p>
        </p:txBody>
      </p:sp>
    </p:spTree>
    <p:extLst>
      <p:ext uri="{BB962C8B-B14F-4D97-AF65-F5344CB8AC3E}">
        <p14:creationId xmlns:p14="http://schemas.microsoft.com/office/powerpoint/2010/main" val="1178050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55145-286D-427D-C9B7-F2A9A6DB4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9664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PITCH Program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E5843D-9188-FA7B-BFE3-71866E7B5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B6235B-BD52-4102-DC27-FA5B793DBCC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030737" y="244236"/>
            <a:ext cx="1860290" cy="22672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P  - Provider</a:t>
            </a:r>
          </a:p>
          <a:p>
            <a:r>
              <a:rPr lang="en-US" sz="2400" dirty="0">
                <a:latin typeface="+mn-lt"/>
              </a:rPr>
              <a:t>I   - Input</a:t>
            </a:r>
          </a:p>
          <a:p>
            <a:r>
              <a:rPr lang="en-US" sz="2400" dirty="0">
                <a:latin typeface="+mn-lt"/>
              </a:rPr>
              <a:t>T  - Through</a:t>
            </a:r>
          </a:p>
          <a:p>
            <a:r>
              <a:rPr lang="en-US" sz="2400" dirty="0">
                <a:latin typeface="+mn-lt"/>
              </a:rPr>
              <a:t>C  - Colleague</a:t>
            </a:r>
          </a:p>
          <a:p>
            <a:r>
              <a:rPr lang="en-US" sz="2400" dirty="0">
                <a:latin typeface="+mn-lt"/>
              </a:rPr>
              <a:t>H  - Help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134CF-C8C4-275B-B6E9-08BB60323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5" y="1141061"/>
            <a:ext cx="5590136" cy="5249106"/>
          </a:xfrm>
          <a:prstGeom prst="rect">
            <a:avLst/>
          </a:prstGeom>
        </p:spPr>
      </p:pic>
      <p:sp>
        <p:nvSpPr>
          <p:cNvPr id="7" name="Left Arrow 6">
            <a:extLst>
              <a:ext uri="{FF2B5EF4-FFF2-40B4-BE49-F238E27FC236}">
                <a16:creationId xmlns:a16="http://schemas.microsoft.com/office/drawing/2014/main" id="{D577A3DD-E1BF-7A20-7F9F-0ACA020CDD74}"/>
              </a:ext>
            </a:extLst>
          </p:cNvPr>
          <p:cNvSpPr/>
          <p:nvPr/>
        </p:nvSpPr>
        <p:spPr>
          <a:xfrm rot="8717813">
            <a:off x="2610673" y="5479595"/>
            <a:ext cx="1081509" cy="474688"/>
          </a:xfrm>
          <a:prstGeom prst="lef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3BE2A7-407A-89CB-17D0-09ED83333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239" y="2607596"/>
            <a:ext cx="6377925" cy="4035710"/>
          </a:xfrm>
          <a:prstGeom prst="rect">
            <a:avLst/>
          </a:prstGeom>
        </p:spPr>
      </p:pic>
      <p:sp>
        <p:nvSpPr>
          <p:cNvPr id="9" name="Up Arrow 8">
            <a:extLst>
              <a:ext uri="{FF2B5EF4-FFF2-40B4-BE49-F238E27FC236}">
                <a16:creationId xmlns:a16="http://schemas.microsoft.com/office/drawing/2014/main" id="{6527B6F5-5C56-433C-67D2-1877D0A9C626}"/>
              </a:ext>
            </a:extLst>
          </p:cNvPr>
          <p:cNvSpPr/>
          <p:nvPr/>
        </p:nvSpPr>
        <p:spPr>
          <a:xfrm rot="13326524">
            <a:off x="8444117" y="4704221"/>
            <a:ext cx="383765" cy="772160"/>
          </a:xfrm>
          <a:prstGeom prst="up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06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5E53-E204-BD0F-71F1-9E81B8EA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726491"/>
          </a:xfrm>
        </p:spPr>
        <p:txBody>
          <a:bodyPr/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                             PITCH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51206-C303-CE3D-8122-550C1824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529E29-DADA-3E20-5433-F8F935AFA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6856" y="792480"/>
            <a:ext cx="5972824" cy="6081849"/>
          </a:xfrm>
          <a:prstGeom prst="rect">
            <a:avLst/>
          </a:prstGeom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81AF19-4D3F-29F3-92D8-E93EFA38C060}"/>
              </a:ext>
            </a:extLst>
          </p:cNvPr>
          <p:cNvSpPr txBox="1">
            <a:spLocks/>
          </p:cNvSpPr>
          <p:nvPr/>
        </p:nvSpPr>
        <p:spPr>
          <a:xfrm>
            <a:off x="6820868" y="2082801"/>
            <a:ext cx="2184909" cy="2265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05050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P  - Provider</a:t>
            </a:r>
          </a:p>
          <a:p>
            <a:r>
              <a:rPr lang="en-US" sz="2400" dirty="0">
                <a:latin typeface="+mn-lt"/>
              </a:rPr>
              <a:t>I   - Input</a:t>
            </a:r>
          </a:p>
          <a:p>
            <a:r>
              <a:rPr lang="en-US" sz="2400" dirty="0">
                <a:latin typeface="+mn-lt"/>
              </a:rPr>
              <a:t>T  - Through</a:t>
            </a:r>
          </a:p>
          <a:p>
            <a:r>
              <a:rPr lang="en-US" sz="2400" dirty="0">
                <a:latin typeface="+mn-lt"/>
              </a:rPr>
              <a:t>C  - Colleague</a:t>
            </a:r>
          </a:p>
          <a:p>
            <a:r>
              <a:rPr lang="en-US" sz="2400" dirty="0">
                <a:latin typeface="+mn-lt"/>
              </a:rPr>
              <a:t>H  - Help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CFF12E-60EB-3A8E-9A27-DA975EE8499F}"/>
              </a:ext>
            </a:extLst>
          </p:cNvPr>
          <p:cNvSpPr/>
          <p:nvPr/>
        </p:nvSpPr>
        <p:spPr>
          <a:xfrm>
            <a:off x="6329680" y="961901"/>
            <a:ext cx="3606800" cy="22681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5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D417F-842A-35A3-5668-3720CCD54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786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rgbClr val="960004"/>
                </a:solidFill>
                <a:latin typeface="+mn-lt"/>
              </a:rPr>
              <a:t>Burnout Discussion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B47F1-0987-755E-7104-2BBAAA6439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456"/>
            <a:ext cx="10515600" cy="410161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Physician/APPs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Personal experience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Cynical response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Victim response</a:t>
            </a:r>
          </a:p>
          <a:p>
            <a:endParaRPr lang="en-US" sz="24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Business Leader/Administrator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Need to prove a Return on Investment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Focus on well-being can be a barrier to business goals</a:t>
            </a:r>
          </a:p>
          <a:p>
            <a:pPr marL="1028700" lvl="1" indent="-342900"/>
            <a:r>
              <a:rPr lang="en-US" sz="2400" dirty="0">
                <a:latin typeface="+mn-lt"/>
              </a:rPr>
              <a:t>Zero sum game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43A97E-8665-194F-1609-7F39F8D0E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3431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3230F-7B6E-3B88-3269-7A282F42B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89591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Wellness Centered Leadership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E7B6E2-ED8A-B503-4F75-E0647AA44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057513-159B-76E1-6E28-92EE51EEE94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594081" y="1528993"/>
            <a:ext cx="4956958" cy="1900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>
                <a:latin typeface="+mn-lt"/>
              </a:rPr>
              <a:t>Every 1 point increase in composite leadership score is associated with a 3.3% decrease in burnout</a:t>
            </a:r>
          </a:p>
          <a:p>
            <a:r>
              <a:rPr lang="en-US" dirty="0"/>
              <a:t>	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567EFB-39CE-0542-259D-CC7A8473F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642" y="3576752"/>
            <a:ext cx="4647836" cy="128580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119681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127D1-601B-6792-AE83-804506717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9664"/>
          </a:xfrm>
        </p:spPr>
        <p:txBody>
          <a:bodyPr/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Wellness Centered Leadership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83DC8-4FF7-6262-30A9-8A01CC3B6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BE580C0-9A7F-8BEC-998E-70D5F78D9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55" y="2523297"/>
            <a:ext cx="5446932" cy="4208256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4AC723-4DF8-C641-A659-44AB7B6DE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15" y="1202076"/>
            <a:ext cx="5045972" cy="13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523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6FC5D-295D-A877-3733-B6292E7F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7860"/>
          </a:xfrm>
        </p:spPr>
        <p:txBody>
          <a:bodyPr/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Stay Interviews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D9E11-FFAB-3046-62E2-C66357E57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0537"/>
            <a:ext cx="10515600" cy="432153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Proactive interview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n-lt"/>
              </a:rPr>
              <a:t>Reasons that you stay with the organization</a:t>
            </a:r>
          </a:p>
          <a:p>
            <a:r>
              <a:rPr lang="en-US" dirty="0">
                <a:latin typeface="+mn-lt"/>
              </a:rPr>
              <a:t>	What do you look forward to at work?</a:t>
            </a:r>
          </a:p>
          <a:p>
            <a:r>
              <a:rPr lang="en-US" dirty="0">
                <a:latin typeface="+mn-lt"/>
              </a:rPr>
              <a:t>	What keeps you here?</a:t>
            </a:r>
          </a:p>
          <a:p>
            <a:r>
              <a:rPr lang="en-US" dirty="0">
                <a:latin typeface="+mn-lt"/>
              </a:rPr>
              <a:t>	If you could change something about your job, what would it be?</a:t>
            </a:r>
          </a:p>
          <a:p>
            <a:r>
              <a:rPr lang="en-US" dirty="0">
                <a:latin typeface="+mn-lt"/>
              </a:rPr>
              <a:t>	What would make your job more satisfying?</a:t>
            </a:r>
          </a:p>
          <a:p>
            <a:r>
              <a:rPr lang="en-US" dirty="0">
                <a:latin typeface="+mn-lt"/>
              </a:rPr>
              <a:t>	What motivates (or demotivates) you? </a:t>
            </a:r>
          </a:p>
          <a:p>
            <a:r>
              <a:rPr lang="en-US" dirty="0">
                <a:latin typeface="+mn-lt"/>
              </a:rPr>
              <a:t>	What can I do to best support you?</a:t>
            </a:r>
          </a:p>
          <a:p>
            <a:r>
              <a:rPr lang="en-US" dirty="0">
                <a:latin typeface="+mn-lt"/>
              </a:rPr>
              <a:t>	How do you like to be recognized?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65437E-EBA3-DE97-AC97-B77B8F52D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8232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8A24A-F9EC-6757-9F9A-38A45B564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907789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Cultivate Community 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1ADA1-2C57-540E-1D1A-C82BA32FA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8CB04E-1E2C-47BE-824E-A519886B098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235899"/>
            <a:ext cx="10515600" cy="655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Social Connection</a:t>
            </a:r>
          </a:p>
          <a:p>
            <a:r>
              <a:rPr lang="en-US" dirty="0">
                <a:latin typeface="+mn-lt"/>
              </a:rPr>
              <a:t>	Private Well-being Website, Social Media Site, Teams Channel </a:t>
            </a:r>
          </a:p>
          <a:p>
            <a:r>
              <a:rPr lang="en-US" dirty="0">
                <a:latin typeface="+mn-lt"/>
              </a:rPr>
              <a:t>	Clinician/family events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Commensality Dinners</a:t>
            </a:r>
          </a:p>
          <a:p>
            <a:r>
              <a:rPr lang="en-US" dirty="0">
                <a:latin typeface="+mn-lt"/>
              </a:rPr>
              <a:t>	6-8 physicians/APPs meet monthly for 6 months</a:t>
            </a:r>
          </a:p>
          <a:p>
            <a:r>
              <a:rPr lang="en-US" dirty="0">
                <a:latin typeface="+mn-lt"/>
              </a:rPr>
              <a:t>	Discuss a question regarding the virtues &amp; challenges of being a clinician</a:t>
            </a:r>
          </a:p>
          <a:p>
            <a:r>
              <a:rPr lang="en-US" dirty="0">
                <a:latin typeface="+mn-lt"/>
              </a:rPr>
              <a:t>	Build comradery</a:t>
            </a:r>
          </a:p>
          <a:p>
            <a:r>
              <a:rPr lang="en-US" dirty="0">
                <a:latin typeface="+mn-lt"/>
              </a:rPr>
              <a:t>	Gain perspective from each other</a:t>
            </a:r>
          </a:p>
          <a:p>
            <a:r>
              <a:rPr lang="en-US" dirty="0">
                <a:latin typeface="+mn-lt"/>
              </a:rPr>
              <a:t>	Cultivate meaning in work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90373C-E4C6-4FCF-A1B1-F7858216B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95729"/>
            <a:ext cx="9306008" cy="772574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17494279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AEDDC-5BCA-CB73-A28F-BA3134FB6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9"/>
            <a:ext cx="10515600" cy="919664"/>
          </a:xfrm>
        </p:spPr>
        <p:txBody>
          <a:bodyPr/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Department/Clinic Level Improvement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502AB-348A-B0F6-F4A5-06A79A740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7172"/>
            <a:ext cx="10515600" cy="507017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Participatory Leadership:  </a:t>
            </a:r>
          </a:p>
          <a:p>
            <a:pPr marL="971550" lvl="1" indent="-285750"/>
            <a:r>
              <a:rPr lang="en-US" sz="2100" dirty="0">
                <a:latin typeface="+mn-lt"/>
              </a:rPr>
              <a:t>Listen-Sort-Empower</a:t>
            </a:r>
          </a:p>
          <a:p>
            <a:r>
              <a:rPr lang="en-US" dirty="0">
                <a:latin typeface="+mn-lt"/>
              </a:rPr>
              <a:t>		-Active Inquiry</a:t>
            </a:r>
          </a:p>
          <a:p>
            <a:r>
              <a:rPr lang="en-US" dirty="0">
                <a:latin typeface="+mn-lt"/>
              </a:rPr>
              <a:t>			-Focus Groups</a:t>
            </a:r>
          </a:p>
          <a:p>
            <a:r>
              <a:rPr lang="en-US" dirty="0">
                <a:latin typeface="+mn-lt"/>
              </a:rPr>
              <a:t>			-Pulse surveys</a:t>
            </a:r>
          </a:p>
          <a:p>
            <a:r>
              <a:rPr lang="en-US" dirty="0">
                <a:latin typeface="+mn-lt"/>
              </a:rPr>
              <a:t>			-Engage team to find pebbles in your shoes</a:t>
            </a:r>
          </a:p>
          <a:p>
            <a:r>
              <a:rPr lang="en-US" dirty="0">
                <a:latin typeface="+mn-lt"/>
              </a:rPr>
              <a:t>		-Empower physicians/APPs to solve problems </a:t>
            </a:r>
          </a:p>
          <a:p>
            <a:r>
              <a:rPr lang="en-US" sz="2000" dirty="0">
                <a:latin typeface="+mn-lt"/>
              </a:rPr>
              <a:t>		-Develop and Operationalize Change </a:t>
            </a:r>
          </a:p>
          <a:p>
            <a:r>
              <a:rPr lang="en-US" sz="2000" dirty="0">
                <a:latin typeface="+mn-lt"/>
              </a:rPr>
              <a:t>		-Reassess </a:t>
            </a: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kern="1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Critical component of physician leadership is to engage &amp; empower physicians/APPs</a:t>
            </a:r>
            <a:endParaRPr lang="en-US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Breeds engagement &amp;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+mn-lt"/>
              </a:rPr>
              <a:t>Avoid mistake of over-generalizing for all clinics/departments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EE9DB4-16B4-55D4-BBE9-F11BF26EB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677499-2E7A-2E46-9355-DBD3FE9667DB}"/>
              </a:ext>
            </a:extLst>
          </p:cNvPr>
          <p:cNvSpPr txBox="1"/>
          <p:nvPr/>
        </p:nvSpPr>
        <p:spPr>
          <a:xfrm>
            <a:off x="7994141" y="1512221"/>
            <a:ext cx="3846786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“It isn’t the mountains ahead to climb that wear you out, it’s the pebbles in your shoes.”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-Muhammad Ali</a:t>
            </a:r>
          </a:p>
        </p:txBody>
      </p:sp>
    </p:spTree>
    <p:extLst>
      <p:ext uri="{BB962C8B-B14F-4D97-AF65-F5344CB8AC3E}">
        <p14:creationId xmlns:p14="http://schemas.microsoft.com/office/powerpoint/2010/main" val="1280073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70DE-0604-E938-05DC-C8D50D122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967165"/>
          </a:xfrm>
        </p:spPr>
        <p:txBody>
          <a:bodyPr/>
          <a:lstStyle/>
          <a:p>
            <a:r>
              <a:rPr lang="en-US" dirty="0">
                <a:solidFill>
                  <a:srgbClr val="960004"/>
                </a:solidFill>
                <a:latin typeface="+mn-lt"/>
              </a:rPr>
              <a:t>Well-being 2.0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C8097-B7FF-4006-9B21-237A28CEA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81132E-CA8A-30DC-3B15-B76D5C73B2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6226" y="1318092"/>
            <a:ext cx="9788846" cy="49792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ADADE-12F2-0E9F-21FE-F4FD94ABE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529" y="6297299"/>
            <a:ext cx="7772400" cy="389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AA292-82C9-CAD9-4DCF-A33F315874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0843" y="70963"/>
            <a:ext cx="3178426" cy="1074064"/>
          </a:xfrm>
          <a:prstGeom prst="rect">
            <a:avLst/>
          </a:prstGeom>
          <a:ln>
            <a:solidFill>
              <a:srgbClr val="464646"/>
            </a:solidFill>
          </a:ln>
        </p:spPr>
      </p:pic>
    </p:spTree>
    <p:extLst>
      <p:ext uri="{BB962C8B-B14F-4D97-AF65-F5344CB8AC3E}">
        <p14:creationId xmlns:p14="http://schemas.microsoft.com/office/powerpoint/2010/main" val="2883996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4AB9A-A2E0-25D8-E1AD-D547A1E07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988"/>
            <a:ext cx="10515600" cy="1007101"/>
          </a:xfrm>
        </p:spPr>
        <p:txBody>
          <a:bodyPr/>
          <a:lstStyle/>
          <a:p>
            <a:r>
              <a:rPr lang="en-US" dirty="0">
                <a:solidFill>
                  <a:srgbClr val="960004"/>
                </a:solidFill>
                <a:latin typeface="+mn-lt"/>
              </a:rPr>
              <a:t>Well-being 2.0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86620-F1FB-EEF0-879B-4E6DC332E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4603D-8767-E16A-502B-67DA7A170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21" y="2032602"/>
            <a:ext cx="10515600" cy="765951"/>
          </a:xfrm>
          <a:prstGeom prst="rect">
            <a:avLst/>
          </a:prstGeo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B612232A-3B54-1BF2-DE6D-F5740CE75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21" y="2798553"/>
            <a:ext cx="10515600" cy="1809834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D35CBC-1C4D-FD5B-583B-D68742ECC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038" y="4762967"/>
            <a:ext cx="7772400" cy="38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35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EBBC3-2496-B65C-76E0-45ACA6492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60004"/>
                </a:solidFill>
                <a:latin typeface="+mn-lt"/>
              </a:rPr>
              <a:t>Summary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BFC97-E85E-79C7-22C3-34574E2DE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176"/>
            <a:ext cx="10515600" cy="43347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Efforts at the system/organizational level are just beginning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Reach out to Wellness Committee members with suggestions/ideas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Work with your leaders on clinic/department level efficiencies &amp; process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Don’t neglect personal wellness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Find what is most meaningful in work and strive to carve out time to do that work (ideally &gt;20% of the time)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Reach out for support if needed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F94C2-ABC7-ADF9-C42B-6F614FD58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453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E3ABE5-5309-350B-BED2-3FF68F98160B}"/>
              </a:ext>
            </a:extLst>
          </p:cNvPr>
          <p:cNvSpPr txBox="1"/>
          <p:nvPr/>
        </p:nvSpPr>
        <p:spPr>
          <a:xfrm>
            <a:off x="1674421" y="2125682"/>
            <a:ext cx="65195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3623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2FD37-AF05-5538-F958-CFDAD38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BC9BBF-7427-0478-DFF6-9C52514E33F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0699" y="299530"/>
            <a:ext cx="904128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Era of distress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DE8A35-0462-3D3E-23A2-2B9FCDDAA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1666" y="5629419"/>
            <a:ext cx="7960944" cy="929051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A029743-135A-CC3C-00FB-F575498CF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709"/>
            <a:ext cx="10515600" cy="423070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Pre-2005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Physician with superhuman, deity-like qualities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No limits on 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Medical school and training mindset was a rite of passage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Lack of awareness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Individual distress neglected or ignored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Distress was often viewed as a personal weakness and the physician uncommitted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Inattention to impact of clinician distress on patient care 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E84B87A-EEAD-784B-62DF-11A4B8FA6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2535" y="900900"/>
            <a:ext cx="2269775" cy="318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7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1AE2-8D22-D459-735F-333D49ED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7585"/>
            <a:ext cx="10515600" cy="738664"/>
          </a:xfrm>
        </p:spPr>
        <p:txBody>
          <a:bodyPr/>
          <a:lstStyle/>
          <a:p>
            <a:r>
              <a:rPr lang="en-US" sz="4000" b="1" dirty="0">
                <a:solidFill>
                  <a:srgbClr val="960004"/>
                </a:solidFill>
                <a:latin typeface="+mn-lt"/>
              </a:rPr>
              <a:t>Era of distress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C5B71-941C-5208-D0DE-067859C3D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6A9E53-D213-E476-1089-5A3F58519E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74" t="12225" r="35183" b="-1"/>
          <a:stretch/>
        </p:blipFill>
        <p:spPr>
          <a:xfrm>
            <a:off x="5141955" y="3776353"/>
            <a:ext cx="5129096" cy="29160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64DE7D-BCC8-31DF-079B-53F00749D40B}"/>
              </a:ext>
            </a:extLst>
          </p:cNvPr>
          <p:cNvSpPr txBox="1"/>
          <p:nvPr/>
        </p:nvSpPr>
        <p:spPr>
          <a:xfrm>
            <a:off x="5937716" y="2497291"/>
            <a:ext cx="4068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Cascade Family Medical Clinic</a:t>
            </a:r>
          </a:p>
          <a:p>
            <a:r>
              <a:rPr lang="en-US" sz="2400" dirty="0"/>
              <a:t>                  </a:t>
            </a:r>
            <a:r>
              <a:rPr lang="en-US" dirty="0"/>
              <a:t>Centralia, WA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3A3BBE4-8CDD-4C0B-7E9A-EF4D911013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63481"/>
            <a:ext cx="4589839" cy="5528888"/>
          </a:xfrm>
        </p:spPr>
      </p:pic>
    </p:spTree>
    <p:extLst>
      <p:ext uri="{BB962C8B-B14F-4D97-AF65-F5344CB8AC3E}">
        <p14:creationId xmlns:p14="http://schemas.microsoft.com/office/powerpoint/2010/main" val="2453293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2FD37-AF05-5538-F958-CFDAD38C9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77A453-BA62-9E41-B960-19A2F192A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8709"/>
            <a:ext cx="10515600" cy="4486171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Personal	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Depression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Anxiety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Substance Use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PTSD</a:t>
            </a:r>
          </a:p>
          <a:p>
            <a:pPr marL="342900" indent="-342900"/>
            <a:endParaRPr lang="en-US" sz="3600" dirty="0">
              <a:solidFill>
                <a:schemeClr val="tx1"/>
              </a:solidFill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Occupational	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Burnout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Moral Distress/Injury</a:t>
            </a:r>
          </a:p>
          <a:p>
            <a:pPr marL="1028700" lvl="1" indent="-342900"/>
            <a:r>
              <a:rPr lang="en-US" sz="3600" dirty="0">
                <a:solidFill>
                  <a:schemeClr val="tx1"/>
                </a:solidFill>
                <a:latin typeface="+mn-lt"/>
              </a:rPr>
              <a:t>Work-life Balance</a:t>
            </a:r>
          </a:p>
          <a:p>
            <a:pPr marL="342900" indent="-342900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7497B3B-8825-A600-BD19-6A5C0DB35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1445"/>
            <a:ext cx="9040813" cy="701675"/>
          </a:xfrm>
        </p:spPr>
        <p:txBody>
          <a:bodyPr/>
          <a:lstStyle/>
          <a:p>
            <a:r>
              <a:rPr lang="en-US" b="1" dirty="0">
                <a:solidFill>
                  <a:srgbClr val="960004"/>
                </a:solidFill>
                <a:latin typeface="+mn-lt"/>
              </a:rPr>
              <a:t>Dimensions of Physician/APP Distress</a:t>
            </a:r>
          </a:p>
        </p:txBody>
      </p:sp>
    </p:spTree>
    <p:extLst>
      <p:ext uri="{BB962C8B-B14F-4D97-AF65-F5344CB8AC3E}">
        <p14:creationId xmlns:p14="http://schemas.microsoft.com/office/powerpoint/2010/main" val="3675819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E094E-E61F-C2BB-AFC1-8CAC649EB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960004"/>
                </a:solidFill>
                <a:latin typeface="+mn-lt"/>
              </a:rPr>
              <a:t>Causes of Workplace Distress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D43C1-61D3-FFF9-BB8C-18251315A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6355"/>
            <a:ext cx="10515600" cy="45710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+mn-lt"/>
              </a:rPr>
              <a:t>Long hours and demanding schedules </a:t>
            </a:r>
          </a:p>
          <a:p>
            <a:r>
              <a:rPr lang="en-US" dirty="0">
                <a:latin typeface="+mn-lt"/>
              </a:rPr>
              <a:t>Emotional stress – dealing with critically ill patients, death, difficult medical situations</a:t>
            </a:r>
          </a:p>
          <a:p>
            <a:r>
              <a:rPr lang="en-US" dirty="0">
                <a:latin typeface="+mn-lt"/>
              </a:rPr>
              <a:t>Poor work-life integration</a:t>
            </a:r>
          </a:p>
          <a:p>
            <a:r>
              <a:rPr lang="en-US" dirty="0">
                <a:latin typeface="+mn-lt"/>
              </a:rPr>
              <a:t>Loss of public trust</a:t>
            </a:r>
          </a:p>
          <a:p>
            <a:r>
              <a:rPr lang="en-US" dirty="0">
                <a:latin typeface="+mn-lt"/>
              </a:rPr>
              <a:t>Loss of trust in the healthcare system</a:t>
            </a:r>
          </a:p>
          <a:p>
            <a:r>
              <a:rPr lang="en-US" dirty="0">
                <a:latin typeface="+mn-lt"/>
              </a:rPr>
              <a:t>Decreased autonomy &amp; control</a:t>
            </a:r>
          </a:p>
          <a:p>
            <a:r>
              <a:rPr lang="en-US" dirty="0">
                <a:latin typeface="+mn-lt"/>
              </a:rPr>
              <a:t>Decreased time with patients</a:t>
            </a:r>
          </a:p>
          <a:p>
            <a:r>
              <a:rPr lang="en-US" dirty="0">
                <a:latin typeface="+mn-lt"/>
              </a:rPr>
              <a:t>Feeling undervalued by the health system </a:t>
            </a:r>
          </a:p>
          <a:p>
            <a:r>
              <a:rPr lang="en-US" dirty="0">
                <a:latin typeface="+mn-lt"/>
              </a:rPr>
              <a:t>Increased regulatory &amp; documentation requirements</a:t>
            </a:r>
          </a:p>
          <a:p>
            <a:r>
              <a:rPr lang="en-US" dirty="0">
                <a:latin typeface="+mn-lt"/>
              </a:rPr>
              <a:t>Electronic Health Record – inefficient and intrusive </a:t>
            </a:r>
          </a:p>
          <a:p>
            <a:r>
              <a:rPr lang="en-US" dirty="0">
                <a:latin typeface="+mn-lt"/>
              </a:rPr>
              <a:t>Isolation</a:t>
            </a:r>
          </a:p>
          <a:p>
            <a:r>
              <a:rPr lang="en-US" dirty="0">
                <a:latin typeface="+mn-lt"/>
              </a:rPr>
              <a:t>Moral Distress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5306F2-BCD4-0A8E-A9C4-9A465D24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160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54D4-CBD2-8375-DBE8-E3FEB830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621"/>
            <a:ext cx="10515600" cy="8340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Burnout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63D93-9898-EC21-8388-8C9A2EEEE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1288"/>
            <a:ext cx="10241478" cy="4320782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Syndrome of occupational distress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2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US" sz="3200" dirty="0">
                <a:latin typeface="+mn-lt"/>
              </a:rPr>
              <a:t>Emotional exhaustion</a:t>
            </a:r>
          </a:p>
          <a:p>
            <a:pPr lvl="1">
              <a:spcBef>
                <a:spcPts val="0"/>
              </a:spcBef>
            </a:pPr>
            <a:endParaRPr lang="en-US" sz="32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US" sz="3200" dirty="0">
                <a:latin typeface="+mn-lt"/>
              </a:rPr>
              <a:t>Low personal accomplishment at work</a:t>
            </a:r>
          </a:p>
          <a:p>
            <a:pPr lvl="1">
              <a:spcBef>
                <a:spcPts val="0"/>
              </a:spcBef>
            </a:pPr>
            <a:endParaRPr lang="en-US" sz="3200" dirty="0">
              <a:latin typeface="+mn-lt"/>
            </a:endParaRPr>
          </a:p>
          <a:p>
            <a:pPr lvl="1">
              <a:spcBef>
                <a:spcPts val="0"/>
              </a:spcBef>
            </a:pPr>
            <a:r>
              <a:rPr lang="en-US" sz="3200" dirty="0">
                <a:latin typeface="+mn-lt"/>
              </a:rPr>
              <a:t>Depersonalization (loss of empathy, negative attitude towards patients)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4F595-C944-1040-8DAD-029334A76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5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CEC3A-39D3-AAF3-8E20-535BB1F66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309"/>
            <a:ext cx="10515600" cy="85337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960004"/>
                </a:solidFill>
                <a:latin typeface="+mn-lt"/>
              </a:rPr>
              <a:t>National Statistics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47846-5870-802A-9CD6-C68AE6A7E6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226" y="1255826"/>
            <a:ext cx="11072819" cy="6069793"/>
          </a:xfrm>
        </p:spPr>
        <p:txBody>
          <a:bodyPr>
            <a:normAutofit/>
          </a:bodyPr>
          <a:lstStyle/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n-lt"/>
              </a:rPr>
              <a:t>48.2% national physician burnout rate </a:t>
            </a:r>
            <a:r>
              <a:rPr lang="en-US" dirty="0">
                <a:latin typeface="+mn-lt"/>
              </a:rPr>
              <a:t>– </a:t>
            </a:r>
            <a:r>
              <a:rPr lang="en-US" i="1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AMA 2023</a:t>
            </a:r>
            <a:endParaRPr lang="en-US" dirty="0">
              <a:latin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20% of physicians with clinical depression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Medscape Report 2024</a:t>
            </a:r>
          </a:p>
          <a:p>
            <a:pPr marL="1028700" lvl="1" indent="-342900">
              <a:spcBef>
                <a:spcPts val="0"/>
              </a:spcBef>
            </a:pP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&gt;30% depressed: urology, FM, IM, EM, OB/GYN, PM&amp;R </a:t>
            </a:r>
            <a:r>
              <a:rPr lang="en-US" sz="20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AMA data 2021</a:t>
            </a:r>
          </a:p>
          <a:p>
            <a:pPr marL="1028700" lvl="1" indent="-342900">
              <a:spcBef>
                <a:spcPts val="0"/>
              </a:spcBef>
            </a:pP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</a:t>
            </a: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% of physicians have had suicidal ideation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Medscape</a:t>
            </a:r>
            <a:r>
              <a:rPr lang="en-US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Report 2025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28700" lvl="1" indent="-342900">
              <a:spcBef>
                <a:spcPts val="0"/>
              </a:spcBef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66% stated that work 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played a dominant or major role</a:t>
            </a:r>
            <a:endParaRPr lang="en-US" sz="26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70% of NPs are burned out or depressed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Medscape Report 2024</a:t>
            </a:r>
          </a:p>
          <a:p>
            <a:pPr marL="1028700" lvl="1" indent="-342900">
              <a:spcBef>
                <a:spcPts val="0"/>
              </a:spcBef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37% burned out, 5% depressed, 28% burned out &amp; depressed</a:t>
            </a:r>
          </a:p>
          <a:p>
            <a:pPr lvl="1">
              <a:spcBef>
                <a:spcPts val="0"/>
              </a:spcBef>
            </a:pPr>
            <a:endParaRPr lang="en-US" sz="1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64% of PAs are burned out or depressed </a:t>
            </a:r>
            <a:r>
              <a:rPr lang="en-US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Medscape Report 2024</a:t>
            </a:r>
          </a:p>
          <a:p>
            <a:pPr marL="1028700" lvl="1" indent="-342900">
              <a:spcBef>
                <a:spcPts val="0"/>
              </a:spcBef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35% burned out, 6% depres</a:t>
            </a: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sed, 23% burned out &amp; depressed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D1F937-9049-4FF5-1D3B-5074C56575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F2853-1F3B-4CB4-A469-EEA48291688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796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int-Alphonsus-Template">
      <a:dk1>
        <a:srgbClr val="505050"/>
      </a:dk1>
      <a:lt1>
        <a:sysClr val="window" lastClr="FFFFFF"/>
      </a:lt1>
      <a:dk2>
        <a:srgbClr val="675C53"/>
      </a:dk2>
      <a:lt2>
        <a:srgbClr val="F2F2F2"/>
      </a:lt2>
      <a:accent1>
        <a:srgbClr val="A30D1D"/>
      </a:accent1>
      <a:accent2>
        <a:srgbClr val="91BAA3"/>
      </a:accent2>
      <a:accent3>
        <a:srgbClr val="D6D4AE"/>
      </a:accent3>
      <a:accent4>
        <a:srgbClr val="675C53"/>
      </a:accent4>
      <a:accent5>
        <a:srgbClr val="B3995D"/>
      </a:accent5>
      <a:accent6>
        <a:srgbClr val="557630"/>
      </a:accent6>
      <a:hlink>
        <a:srgbClr val="A30D1D"/>
      </a:hlink>
      <a:folHlink>
        <a:srgbClr val="B3995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30698b-4918-4f51-ada0-376cb9d25c5e">
      <Terms xmlns="http://schemas.microsoft.com/office/infopath/2007/PartnerControls"/>
    </lcf76f155ced4ddcb4097134ff3c332f>
    <TaxCatchAll xmlns="3cc6d14d-063f-4f7a-86eb-b47cb0ab27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63CC652287BF4CB98D160B37BE86EA" ma:contentTypeVersion="12" ma:contentTypeDescription="Create a new document." ma:contentTypeScope="" ma:versionID="e66a90ff7e4d1feb7e7a60ff3bac8a34">
  <xsd:schema xmlns:xsd="http://www.w3.org/2001/XMLSchema" xmlns:xs="http://www.w3.org/2001/XMLSchema" xmlns:p="http://schemas.microsoft.com/office/2006/metadata/properties" xmlns:ns2="8230698b-4918-4f51-ada0-376cb9d25c5e" xmlns:ns3="3cc6d14d-063f-4f7a-86eb-b47cb0ab271c" targetNamespace="http://schemas.microsoft.com/office/2006/metadata/properties" ma:root="true" ma:fieldsID="55b04c00adfeb819b4fb8154178ee8c4" ns2:_="" ns3:_="">
    <xsd:import namespace="8230698b-4918-4f51-ada0-376cb9d25c5e"/>
    <xsd:import namespace="3cc6d14d-063f-4f7a-86eb-b47cb0ab27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30698b-4918-4f51-ada0-376cb9d25c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956e18de-48a1-42b9-a3a2-ae2a5555623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c6d14d-063f-4f7a-86eb-b47cb0ab271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fbfb8d3c-34bd-4c04-a162-ce1e20bb7e39}" ma:internalName="TaxCatchAll" ma:showField="CatchAllData" ma:web="3cc6d14d-063f-4f7a-86eb-b47cb0ab27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302448-4313-47A6-8B8C-AC02B0CDD0E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6F1439-F379-4D05-81F7-C3BA065F6CC0}">
  <ds:schemaRefs>
    <ds:schemaRef ds:uri="http://purl.org/dc/dcmitype/"/>
    <ds:schemaRef ds:uri="8230698b-4918-4f51-ada0-376cb9d25c5e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3cc6d14d-063f-4f7a-86eb-b47cb0ab271c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A0A3C97D-E5C0-4351-8F51-A2BA2695CB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230698b-4918-4f51-ada0-376cb9d25c5e"/>
    <ds:schemaRef ds:uri="3cc6d14d-063f-4f7a-86eb-b47cb0ab27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2640</TotalTime>
  <Words>1421</Words>
  <Application>Microsoft Office PowerPoint</Application>
  <PresentationFormat>Widescreen</PresentationFormat>
  <Paragraphs>348</Paragraphs>
  <Slides>38</Slides>
  <Notes>38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Saint Alphonsus Physician &amp;        APP Well-being Update</vt:lpstr>
      <vt:lpstr>Objectives</vt:lpstr>
      <vt:lpstr>Burnout Discussion</vt:lpstr>
      <vt:lpstr>Era of distress</vt:lpstr>
      <vt:lpstr>Era of distress</vt:lpstr>
      <vt:lpstr>Dimensions of Physician/APP Distress</vt:lpstr>
      <vt:lpstr>Causes of Workplace Distress</vt:lpstr>
      <vt:lpstr>Burnout</vt:lpstr>
      <vt:lpstr>National Statistics</vt:lpstr>
      <vt:lpstr>National Statistics - Burnout</vt:lpstr>
      <vt:lpstr>AMA Organizational Biopsy</vt:lpstr>
      <vt:lpstr>Impact of Burnout</vt:lpstr>
      <vt:lpstr>Cost of Turnover</vt:lpstr>
      <vt:lpstr>AMA Cost of Turnover Calculator </vt:lpstr>
      <vt:lpstr>Vicious Cycle of Burnout</vt:lpstr>
      <vt:lpstr>Professional Impact of Burnout</vt:lpstr>
      <vt:lpstr>Professional Impact of Burnout</vt:lpstr>
      <vt:lpstr>                                Solutions</vt:lpstr>
      <vt:lpstr>Dr. Glaucomflecken</vt:lpstr>
      <vt:lpstr>Physician Resiliency</vt:lpstr>
      <vt:lpstr>Personal Wellness</vt:lpstr>
      <vt:lpstr>   Work-life Balance</vt:lpstr>
      <vt:lpstr>PowerPoint Presentation</vt:lpstr>
      <vt:lpstr> Work on PTO/vacation</vt:lpstr>
      <vt:lpstr>Resources</vt:lpstr>
      <vt:lpstr>Physician/APP Wellness Committee</vt:lpstr>
      <vt:lpstr>Stanford Well-being Model</vt:lpstr>
      <vt:lpstr>PITCH Program</vt:lpstr>
      <vt:lpstr>                             PITCH Program</vt:lpstr>
      <vt:lpstr>Wellness Centered Leadership</vt:lpstr>
      <vt:lpstr>Wellness Centered Leadership</vt:lpstr>
      <vt:lpstr>Stay Interviews</vt:lpstr>
      <vt:lpstr>Cultivate Community </vt:lpstr>
      <vt:lpstr>Department/Clinic Level Improvement </vt:lpstr>
      <vt:lpstr>Well-being 2.0</vt:lpstr>
      <vt:lpstr>Well-being 2.0</vt:lpstr>
      <vt:lpstr>Summary</vt:lpstr>
      <vt:lpstr>PowerPoint Presentation</vt:lpstr>
    </vt:vector>
  </TitlesOfParts>
  <Company>Trinity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Justin Harris</dc:creator>
  <cp:lastModifiedBy>Cali Klimke</cp:lastModifiedBy>
  <cp:revision>21</cp:revision>
  <dcterms:created xsi:type="dcterms:W3CDTF">2024-07-31T12:53:08Z</dcterms:created>
  <dcterms:modified xsi:type="dcterms:W3CDTF">2025-04-16T20:29:36Z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0x0101006A63CC652287BF4CB98D160B37BE86EA</vt:lpwstr>
  </property>
</Properties>
</file>