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sldIdLst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442C8-9E66-49BC-B858-99EAE1D33E49}" v="20" dt="2024-08-28T13:34:53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C1AF5-6142-4A6E-9544-909DDBAAF9D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0B4CD-3F2F-4EFB-B618-62B5561D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46C1-5701-CA96-EA84-312BCB391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68362"/>
            <a:ext cx="7315200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Sample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CBF2F-A6B7-7B10-16CE-1149DED863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593610"/>
            <a:ext cx="7315200" cy="26940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8731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F356-8182-2536-3456-54466C9CF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211" y="84841"/>
            <a:ext cx="10515600" cy="1065229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2EA4-6DE8-C4D0-F655-E442416E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1" y="1310327"/>
            <a:ext cx="10515600" cy="43174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7EC578-B124-387C-F91B-3B3DB3D6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4968" y="6026414"/>
            <a:ext cx="899094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961DCB6-FC5E-6424-6DB1-93727A53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484" y="6026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5050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211FC-AE02-0D39-88A5-278816F146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3" y="2627306"/>
            <a:ext cx="1086401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136B9D-89AE-0DA7-E929-E43E7FA9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1" y="1310327"/>
            <a:ext cx="5191811" cy="43174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6E30A3-92CC-8A63-C5AF-ADD3A8937F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310327"/>
            <a:ext cx="5191811" cy="43174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B897829-D24A-4EFA-C338-0D9D16A7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4968" y="6026414"/>
            <a:ext cx="899094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D9E040-D9F7-7D3F-2DE2-B03070B46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484" y="6026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5050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9BD724-38CE-BD4B-34BB-2F85A8FC7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211" y="84841"/>
            <a:ext cx="10515600" cy="1065229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532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6B0182-94B9-4DEA-F5A1-39A65CC1E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1" y="1310327"/>
            <a:ext cx="5191811" cy="43174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6032B3C-A141-1610-E202-1BEC875A581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10328"/>
            <a:ext cx="5191811" cy="43174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229425-658D-7125-0364-703C14AA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4968" y="6026414"/>
            <a:ext cx="899094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3813D-2411-32D3-AA63-0446A675C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484" y="6026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5050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1718-B065-3498-88AD-AC9B6C8A6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211" y="84841"/>
            <a:ext cx="10515600" cy="1065229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1546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E555E90-5EF2-1BB1-065C-FC4694EFE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943778"/>
            <a:ext cx="10445684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C78D6C-E394-1297-3282-BB5B9AA8E1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69026"/>
            <a:ext cx="10445685" cy="78042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56A534-7789-525D-D2D9-F4C24472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4968" y="6026414"/>
            <a:ext cx="899094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35D6C81-13D4-9372-B6B2-F18439AF6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484" y="6026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5050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3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6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6B34E-0C8B-BCA9-1033-C2299CA2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81FC6-7C9F-B429-A70A-A177045EB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85B460-8BBA-A5F2-87E8-E9BD806CF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4968" y="6026414"/>
            <a:ext cx="899094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D69CC8-5598-5B51-C6B7-ED5745EC9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484" y="6026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5050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5EAE0-92DC-2F53-7C96-3F791870A8F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50106" y="1468966"/>
            <a:ext cx="5291787" cy="3920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83C44-FD58-DD4B-C974-1FC5171DD52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993" y="2627306"/>
            <a:ext cx="1086401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0505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50505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505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0505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0505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0505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E28A-F4AD-4F92-89A0-8F6DCC4A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29" y="-90882"/>
            <a:ext cx="7729728" cy="1188720"/>
          </a:xfrm>
        </p:spPr>
        <p:txBody>
          <a:bodyPr/>
          <a:lstStyle/>
          <a:p>
            <a:r>
              <a:rPr lang="en-US" dirty="0"/>
              <a:t>Summary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BAE8B8-5882-4F33-9846-4B8AEF516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838334"/>
              </p:ext>
            </p:extLst>
          </p:nvPr>
        </p:nvGraphicFramePr>
        <p:xfrm>
          <a:off x="282454" y="1457344"/>
          <a:ext cx="11627092" cy="530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6911">
                  <a:extLst>
                    <a:ext uri="{9D8B030D-6E8A-4147-A177-3AD203B41FA5}">
                      <a16:colId xmlns:a16="http://schemas.microsoft.com/office/drawing/2014/main" val="997952751"/>
                    </a:ext>
                  </a:extLst>
                </a:gridCol>
                <a:gridCol w="1878613">
                  <a:extLst>
                    <a:ext uri="{9D8B030D-6E8A-4147-A177-3AD203B41FA5}">
                      <a16:colId xmlns:a16="http://schemas.microsoft.com/office/drawing/2014/main" val="3289365172"/>
                    </a:ext>
                  </a:extLst>
                </a:gridCol>
                <a:gridCol w="1949696">
                  <a:extLst>
                    <a:ext uri="{9D8B030D-6E8A-4147-A177-3AD203B41FA5}">
                      <a16:colId xmlns:a16="http://schemas.microsoft.com/office/drawing/2014/main" val="1422946559"/>
                    </a:ext>
                  </a:extLst>
                </a:gridCol>
                <a:gridCol w="2156174">
                  <a:extLst>
                    <a:ext uri="{9D8B030D-6E8A-4147-A177-3AD203B41FA5}">
                      <a16:colId xmlns:a16="http://schemas.microsoft.com/office/drawing/2014/main" val="1167994004"/>
                    </a:ext>
                  </a:extLst>
                </a:gridCol>
                <a:gridCol w="2222643">
                  <a:extLst>
                    <a:ext uri="{9D8B030D-6E8A-4147-A177-3AD203B41FA5}">
                      <a16:colId xmlns:a16="http://schemas.microsoft.com/office/drawing/2014/main" val="1238732081"/>
                    </a:ext>
                  </a:extLst>
                </a:gridCol>
                <a:gridCol w="1653055">
                  <a:extLst>
                    <a:ext uri="{9D8B030D-6E8A-4147-A177-3AD203B41FA5}">
                      <a16:colId xmlns:a16="http://schemas.microsoft.com/office/drawing/2014/main" val="1542839821"/>
                    </a:ext>
                  </a:extLst>
                </a:gridCol>
              </a:tblGrid>
              <a:tr h="888163">
                <a:tc>
                  <a:txBody>
                    <a:bodyPr/>
                    <a:lstStyle/>
                    <a:p>
                      <a:r>
                        <a:rPr lang="en-US" dirty="0"/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 to worry 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 abstinence from alcohol required?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it reduces alcohol consumption, simplified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Before you start…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574207"/>
                  </a:ext>
                </a:extLst>
              </a:tr>
              <a:tr h="911188">
                <a:tc>
                  <a:txBody>
                    <a:bodyPr/>
                    <a:lstStyle/>
                    <a:p>
                      <a:r>
                        <a:rPr lang="en-US" dirty="0"/>
                        <a:t>Naltrexone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Euphoria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Cravings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opioids for at least 7-14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25 mg </a:t>
                      </a:r>
                      <a:r>
                        <a:rPr lang="en-US" dirty="0" err="1"/>
                        <a:t>qD</a:t>
                      </a:r>
                      <a:r>
                        <a:rPr lang="en-US" dirty="0"/>
                        <a:t> 2-5 days, then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50 mg daily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Monthly IM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71210"/>
                  </a:ext>
                </a:extLst>
              </a:tr>
              <a:tr h="888163">
                <a:tc>
                  <a:txBody>
                    <a:bodyPr/>
                    <a:lstStyle/>
                    <a:p>
                      <a:r>
                        <a:rPr lang="en-US" dirty="0"/>
                        <a:t>Acamprosate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Kidneys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   Cravings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specific recommendation, but ideally after acute withdrawal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666 mg TID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333 mg TID (</a:t>
                      </a:r>
                      <a:r>
                        <a:rPr lang="en-US" dirty="0" err="1"/>
                        <a:t>CrCl</a:t>
                      </a:r>
                      <a:r>
                        <a:rPr lang="en-US" dirty="0"/>
                        <a:t> 30-50)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75232"/>
                  </a:ext>
                </a:extLst>
              </a:tr>
              <a:tr h="888163">
                <a:tc>
                  <a:txBody>
                    <a:bodyPr/>
                    <a:lstStyle/>
                    <a:p>
                      <a:r>
                        <a:rPr lang="en-US" dirty="0"/>
                        <a:t>Disulfiram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</a:p>
                    <a:p>
                      <a:r>
                        <a:rPr lang="en-US" dirty="0"/>
                        <a:t>(brain, heart)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Horrible reaction if drink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alcohol for at least 12 hours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Rigorous informed 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500 mg x 7 days, then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250 mg daily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720684"/>
                  </a:ext>
                </a:extLst>
              </a:tr>
            </a:tbl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C6115AFB-2C84-44AE-8935-4902C691F698}"/>
              </a:ext>
            </a:extLst>
          </p:cNvPr>
          <p:cNvSpPr/>
          <p:nvPr/>
        </p:nvSpPr>
        <p:spPr>
          <a:xfrm>
            <a:off x="6098797" y="2754282"/>
            <a:ext cx="175204" cy="271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4B88DF9-CD50-4FA3-A249-F4034963A51E}"/>
              </a:ext>
            </a:extLst>
          </p:cNvPr>
          <p:cNvSpPr/>
          <p:nvPr/>
        </p:nvSpPr>
        <p:spPr>
          <a:xfrm>
            <a:off x="6098797" y="3061429"/>
            <a:ext cx="175204" cy="271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9FB4F94-BAEB-4BB1-A5FF-FE8DD85DC80F}"/>
              </a:ext>
            </a:extLst>
          </p:cNvPr>
          <p:cNvSpPr/>
          <p:nvPr/>
        </p:nvSpPr>
        <p:spPr>
          <a:xfrm>
            <a:off x="6063458" y="4186879"/>
            <a:ext cx="175204" cy="271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B8B3A33-FB3E-4062-BE06-B45A50FCD43A}"/>
              </a:ext>
            </a:extLst>
          </p:cNvPr>
          <p:cNvSpPr/>
          <p:nvPr/>
        </p:nvSpPr>
        <p:spPr>
          <a:xfrm>
            <a:off x="6272121" y="4186878"/>
            <a:ext cx="175204" cy="271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14861-4218-0200-24ED-B15A10EBB8B0}"/>
              </a:ext>
            </a:extLst>
          </p:cNvPr>
          <p:cNvSpPr txBox="1"/>
          <p:nvPr/>
        </p:nvSpPr>
        <p:spPr>
          <a:xfrm>
            <a:off x="755619" y="2921168"/>
            <a:ext cx="10007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2025 Annual Spring Symposium </a:t>
            </a:r>
          </a:p>
        </p:txBody>
      </p:sp>
    </p:spTree>
    <p:extLst>
      <p:ext uri="{BB962C8B-B14F-4D97-AF65-F5344CB8AC3E}">
        <p14:creationId xmlns:p14="http://schemas.microsoft.com/office/powerpoint/2010/main" val="51503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int-Alphonsus-Template">
      <a:dk1>
        <a:srgbClr val="505050"/>
      </a:dk1>
      <a:lt1>
        <a:sysClr val="window" lastClr="FFFFFF"/>
      </a:lt1>
      <a:dk2>
        <a:srgbClr val="675C53"/>
      </a:dk2>
      <a:lt2>
        <a:srgbClr val="F2F2F2"/>
      </a:lt2>
      <a:accent1>
        <a:srgbClr val="A30D1D"/>
      </a:accent1>
      <a:accent2>
        <a:srgbClr val="91BAA3"/>
      </a:accent2>
      <a:accent3>
        <a:srgbClr val="D6D4AE"/>
      </a:accent3>
      <a:accent4>
        <a:srgbClr val="675C53"/>
      </a:accent4>
      <a:accent5>
        <a:srgbClr val="B3995D"/>
      </a:accent5>
      <a:accent6>
        <a:srgbClr val="557630"/>
      </a:accent6>
      <a:hlink>
        <a:srgbClr val="A30D1D"/>
      </a:hlink>
      <a:folHlink>
        <a:srgbClr val="B399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30698b-4918-4f51-ada0-376cb9d25c5e">
      <Terms xmlns="http://schemas.microsoft.com/office/infopath/2007/PartnerControls"/>
    </lcf76f155ced4ddcb4097134ff3c332f>
    <TaxCatchAll xmlns="3cc6d14d-063f-4f7a-86eb-b47cb0ab27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3CC652287BF4CB98D160B37BE86EA" ma:contentTypeVersion="12" ma:contentTypeDescription="Create a new document." ma:contentTypeScope="" ma:versionID="e66a90ff7e4d1feb7e7a60ff3bac8a34">
  <xsd:schema xmlns:xsd="http://www.w3.org/2001/XMLSchema" xmlns:xs="http://www.w3.org/2001/XMLSchema" xmlns:p="http://schemas.microsoft.com/office/2006/metadata/properties" xmlns:ns2="8230698b-4918-4f51-ada0-376cb9d25c5e" xmlns:ns3="3cc6d14d-063f-4f7a-86eb-b47cb0ab271c" targetNamespace="http://schemas.microsoft.com/office/2006/metadata/properties" ma:root="true" ma:fieldsID="55b04c00adfeb819b4fb8154178ee8c4" ns2:_="" ns3:_="">
    <xsd:import namespace="8230698b-4918-4f51-ada0-376cb9d25c5e"/>
    <xsd:import namespace="3cc6d14d-063f-4f7a-86eb-b47cb0ab27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0698b-4918-4f51-ada0-376cb9d25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56e18de-48a1-42b9-a3a2-ae2a55556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6d14d-063f-4f7a-86eb-b47cb0ab271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bfb8d3c-34bd-4c04-a162-ce1e20bb7e39}" ma:internalName="TaxCatchAll" ma:showField="CatchAllData" ma:web="3cc6d14d-063f-4f7a-86eb-b47cb0ab2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47EF1B-A24A-42D5-913D-ED7857991EB1}">
  <ds:schemaRefs>
    <ds:schemaRef ds:uri="http://schemas.microsoft.com/office/2006/metadata/properties"/>
    <ds:schemaRef ds:uri="http://schemas.microsoft.com/office/infopath/2007/PartnerControls"/>
    <ds:schemaRef ds:uri="8230698b-4918-4f51-ada0-376cb9d25c5e"/>
    <ds:schemaRef ds:uri="3cc6d14d-063f-4f7a-86eb-b47cb0ab271c"/>
  </ds:schemaRefs>
</ds:datastoreItem>
</file>

<file path=customXml/itemProps2.xml><?xml version="1.0" encoding="utf-8"?>
<ds:datastoreItem xmlns:ds="http://schemas.openxmlformats.org/officeDocument/2006/customXml" ds:itemID="{4C761057-9697-4E74-8E21-0AF2AE0BF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30698b-4918-4f51-ada0-376cb9d25c5e"/>
    <ds:schemaRef ds:uri="3cc6d14d-063f-4f7a-86eb-b47cb0ab2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E35F59-393F-4CB3-8FD7-AA0E3D16E2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5357</TotalTime>
  <Words>113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Summary table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Harris</dc:creator>
  <cp:lastModifiedBy>Cali Klimke</cp:lastModifiedBy>
  <cp:revision>15</cp:revision>
  <dcterms:created xsi:type="dcterms:W3CDTF">2024-07-31T12:53:08Z</dcterms:created>
  <dcterms:modified xsi:type="dcterms:W3CDTF">2025-04-16T20:37:16Z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0x0101006A63CC652287BF4CB98D160B37BE86EA</vt:lpwstr>
  </property>
</Properties>
</file>