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1"/>
  </p:notesMasterIdLst>
  <p:sldIdLst>
    <p:sldId id="256" r:id="rId5"/>
    <p:sldId id="375" r:id="rId6"/>
    <p:sldId id="323" r:id="rId7"/>
    <p:sldId id="360" r:id="rId8"/>
    <p:sldId id="336" r:id="rId9"/>
    <p:sldId id="358" r:id="rId10"/>
    <p:sldId id="337" r:id="rId11"/>
    <p:sldId id="368" r:id="rId12"/>
    <p:sldId id="334" r:id="rId13"/>
    <p:sldId id="332" r:id="rId14"/>
    <p:sldId id="333" r:id="rId15"/>
    <p:sldId id="331" r:id="rId16"/>
    <p:sldId id="330" r:id="rId17"/>
    <p:sldId id="369" r:id="rId18"/>
    <p:sldId id="329" r:id="rId19"/>
    <p:sldId id="326" r:id="rId20"/>
    <p:sldId id="325" r:id="rId21"/>
    <p:sldId id="361" r:id="rId22"/>
    <p:sldId id="341" r:id="rId23"/>
    <p:sldId id="370" r:id="rId24"/>
    <p:sldId id="342" r:id="rId25"/>
    <p:sldId id="367" r:id="rId26"/>
    <p:sldId id="348" r:id="rId27"/>
    <p:sldId id="345" r:id="rId28"/>
    <p:sldId id="362" r:id="rId29"/>
    <p:sldId id="373" r:id="rId30"/>
    <p:sldId id="343" r:id="rId31"/>
    <p:sldId id="344" r:id="rId32"/>
    <p:sldId id="365" r:id="rId33"/>
    <p:sldId id="363" r:id="rId34"/>
    <p:sldId id="353" r:id="rId35"/>
    <p:sldId id="366" r:id="rId36"/>
    <p:sldId id="355" r:id="rId37"/>
    <p:sldId id="335" r:id="rId38"/>
    <p:sldId id="374" r:id="rId39"/>
    <p:sldId id="265" r:id="rId40"/>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0F1E"/>
    <a:srgbClr val="464646"/>
    <a:srgbClr val="C91123"/>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3D86C3-30A1-43B0-8B23-DAA20A688B98}" v="2" dt="2025-04-07T14:20:30.9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4771" autoAdjust="0"/>
  </p:normalViewPr>
  <p:slideViewPr>
    <p:cSldViewPr snapToGrid="0">
      <p:cViewPr varScale="1">
        <p:scale>
          <a:sx n="69" d="100"/>
          <a:sy n="69" d="100"/>
        </p:scale>
        <p:origin x="100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li Klimke" userId="aff81423-ae7d-4854-85ed-43e76097be48" providerId="ADAL" clId="{7A3D86C3-30A1-43B0-8B23-DAA20A688B98}"/>
    <pc:docChg chg="modNotesMaster">
      <pc:chgData name="Cali Klimke" userId="aff81423-ae7d-4854-85ed-43e76097be48" providerId="ADAL" clId="{7A3D86C3-30A1-43B0-8B23-DAA20A688B98}" dt="2025-04-07T14:20:30.977" v="1"/>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070C1AF5-6142-4A6E-9544-909DDBAAF9D1}" type="datetimeFigureOut">
              <a:rPr lang="en-US" smtClean="0"/>
              <a:t>4/16/2025</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7650B4CD-3F2F-4EFB-B618-62B5561DA393}" type="slidenum">
              <a:rPr lang="en-US" smtClean="0"/>
              <a:t>‹#›</a:t>
            </a:fld>
            <a:endParaRPr lang="en-US"/>
          </a:p>
        </p:txBody>
      </p:sp>
    </p:spTree>
    <p:extLst>
      <p:ext uri="{BB962C8B-B14F-4D97-AF65-F5344CB8AC3E}">
        <p14:creationId xmlns:p14="http://schemas.microsoft.com/office/powerpoint/2010/main" val="3069677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50B4CD-3F2F-4EFB-B618-62B5561DA393}" type="slidenum">
              <a:rPr lang="en-US" smtClean="0"/>
              <a:t>1</a:t>
            </a:fld>
            <a:endParaRPr lang="en-US"/>
          </a:p>
        </p:txBody>
      </p:sp>
    </p:spTree>
    <p:extLst>
      <p:ext uri="{BB962C8B-B14F-4D97-AF65-F5344CB8AC3E}">
        <p14:creationId xmlns:p14="http://schemas.microsoft.com/office/powerpoint/2010/main" val="3679148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0B4CD-3F2F-4EFB-B618-62B5561DA393}" type="slidenum">
              <a:rPr lang="en-US" smtClean="0"/>
              <a:t>10</a:t>
            </a:fld>
            <a:endParaRPr lang="en-US"/>
          </a:p>
        </p:txBody>
      </p:sp>
    </p:spTree>
    <p:extLst>
      <p:ext uri="{BB962C8B-B14F-4D97-AF65-F5344CB8AC3E}">
        <p14:creationId xmlns:p14="http://schemas.microsoft.com/office/powerpoint/2010/main" val="2045614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0B4CD-3F2F-4EFB-B618-62B5561DA393}" type="slidenum">
              <a:rPr lang="en-US" smtClean="0"/>
              <a:t>11</a:t>
            </a:fld>
            <a:endParaRPr lang="en-US"/>
          </a:p>
        </p:txBody>
      </p:sp>
    </p:spTree>
    <p:extLst>
      <p:ext uri="{BB962C8B-B14F-4D97-AF65-F5344CB8AC3E}">
        <p14:creationId xmlns:p14="http://schemas.microsoft.com/office/powerpoint/2010/main" val="3492549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0B4CD-3F2F-4EFB-B618-62B5561DA393}" type="slidenum">
              <a:rPr lang="en-US" smtClean="0"/>
              <a:t>12</a:t>
            </a:fld>
            <a:endParaRPr lang="en-US"/>
          </a:p>
        </p:txBody>
      </p:sp>
    </p:spTree>
    <p:extLst>
      <p:ext uri="{BB962C8B-B14F-4D97-AF65-F5344CB8AC3E}">
        <p14:creationId xmlns:p14="http://schemas.microsoft.com/office/powerpoint/2010/main" val="1435194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50B4CD-3F2F-4EFB-B618-62B5561DA393}" type="slidenum">
              <a:rPr lang="en-US" smtClean="0"/>
              <a:t>13</a:t>
            </a:fld>
            <a:endParaRPr lang="en-US"/>
          </a:p>
        </p:txBody>
      </p:sp>
    </p:spTree>
    <p:extLst>
      <p:ext uri="{BB962C8B-B14F-4D97-AF65-F5344CB8AC3E}">
        <p14:creationId xmlns:p14="http://schemas.microsoft.com/office/powerpoint/2010/main" val="3517856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50B4CD-3F2F-4EFB-B618-62B5561DA393}" type="slidenum">
              <a:rPr lang="en-US" smtClean="0"/>
              <a:t>14</a:t>
            </a:fld>
            <a:endParaRPr lang="en-US"/>
          </a:p>
        </p:txBody>
      </p:sp>
    </p:spTree>
    <p:extLst>
      <p:ext uri="{BB962C8B-B14F-4D97-AF65-F5344CB8AC3E}">
        <p14:creationId xmlns:p14="http://schemas.microsoft.com/office/powerpoint/2010/main" val="3705491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0B4CD-3F2F-4EFB-B618-62B5561DA393}" type="slidenum">
              <a:rPr lang="en-US" smtClean="0"/>
              <a:t>15</a:t>
            </a:fld>
            <a:endParaRPr lang="en-US"/>
          </a:p>
        </p:txBody>
      </p:sp>
    </p:spTree>
    <p:extLst>
      <p:ext uri="{BB962C8B-B14F-4D97-AF65-F5344CB8AC3E}">
        <p14:creationId xmlns:p14="http://schemas.microsoft.com/office/powerpoint/2010/main" val="1947355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0B4CD-3F2F-4EFB-B618-62B5561DA393}" type="slidenum">
              <a:rPr lang="en-US" smtClean="0"/>
              <a:t>16</a:t>
            </a:fld>
            <a:endParaRPr lang="en-US"/>
          </a:p>
        </p:txBody>
      </p:sp>
    </p:spTree>
    <p:extLst>
      <p:ext uri="{BB962C8B-B14F-4D97-AF65-F5344CB8AC3E}">
        <p14:creationId xmlns:p14="http://schemas.microsoft.com/office/powerpoint/2010/main" val="317579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0B4CD-3F2F-4EFB-B618-62B5561DA393}" type="slidenum">
              <a:rPr lang="en-US" smtClean="0"/>
              <a:t>17</a:t>
            </a:fld>
            <a:endParaRPr lang="en-US"/>
          </a:p>
        </p:txBody>
      </p:sp>
    </p:spTree>
    <p:extLst>
      <p:ext uri="{BB962C8B-B14F-4D97-AF65-F5344CB8AC3E}">
        <p14:creationId xmlns:p14="http://schemas.microsoft.com/office/powerpoint/2010/main" val="1754119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0B4CD-3F2F-4EFB-B618-62B5561DA393}" type="slidenum">
              <a:rPr lang="en-US" smtClean="0"/>
              <a:t>18</a:t>
            </a:fld>
            <a:endParaRPr lang="en-US"/>
          </a:p>
        </p:txBody>
      </p:sp>
    </p:spTree>
    <p:extLst>
      <p:ext uri="{BB962C8B-B14F-4D97-AF65-F5344CB8AC3E}">
        <p14:creationId xmlns:p14="http://schemas.microsoft.com/office/powerpoint/2010/main" val="4015955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650B4CD-3F2F-4EFB-B618-62B5561DA393}" type="slidenum">
              <a:rPr lang="en-US" smtClean="0"/>
              <a:t>19</a:t>
            </a:fld>
            <a:endParaRPr lang="en-US"/>
          </a:p>
        </p:txBody>
      </p:sp>
    </p:spTree>
    <p:extLst>
      <p:ext uri="{BB962C8B-B14F-4D97-AF65-F5344CB8AC3E}">
        <p14:creationId xmlns:p14="http://schemas.microsoft.com/office/powerpoint/2010/main" val="1058694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50B4CD-3F2F-4EFB-B618-62B5561DA393}" type="slidenum">
              <a:rPr lang="en-US" smtClean="0"/>
              <a:t>2</a:t>
            </a:fld>
            <a:endParaRPr lang="en-US"/>
          </a:p>
        </p:txBody>
      </p:sp>
    </p:spTree>
    <p:extLst>
      <p:ext uri="{BB962C8B-B14F-4D97-AF65-F5344CB8AC3E}">
        <p14:creationId xmlns:p14="http://schemas.microsoft.com/office/powerpoint/2010/main" val="4279740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50B4CD-3F2F-4EFB-B618-62B5561DA393}" type="slidenum">
              <a:rPr lang="en-US" smtClean="0"/>
              <a:t>20</a:t>
            </a:fld>
            <a:endParaRPr lang="en-US"/>
          </a:p>
        </p:txBody>
      </p:sp>
    </p:spTree>
    <p:extLst>
      <p:ext uri="{BB962C8B-B14F-4D97-AF65-F5344CB8AC3E}">
        <p14:creationId xmlns:p14="http://schemas.microsoft.com/office/powerpoint/2010/main" val="2342393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0B4CD-3F2F-4EFB-B618-62B5561DA393}" type="slidenum">
              <a:rPr lang="en-US" smtClean="0"/>
              <a:t>21</a:t>
            </a:fld>
            <a:endParaRPr lang="en-US"/>
          </a:p>
        </p:txBody>
      </p:sp>
    </p:spTree>
    <p:extLst>
      <p:ext uri="{BB962C8B-B14F-4D97-AF65-F5344CB8AC3E}">
        <p14:creationId xmlns:p14="http://schemas.microsoft.com/office/powerpoint/2010/main" val="2133370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0B4CD-3F2F-4EFB-B618-62B5561DA393}" type="slidenum">
              <a:rPr lang="en-US" smtClean="0"/>
              <a:t>22</a:t>
            </a:fld>
            <a:endParaRPr lang="en-US"/>
          </a:p>
        </p:txBody>
      </p:sp>
    </p:spTree>
    <p:extLst>
      <p:ext uri="{BB962C8B-B14F-4D97-AF65-F5344CB8AC3E}">
        <p14:creationId xmlns:p14="http://schemas.microsoft.com/office/powerpoint/2010/main" val="3422416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0B4CD-3F2F-4EFB-B618-62B5561DA393}" type="slidenum">
              <a:rPr lang="en-US" smtClean="0"/>
              <a:t>23</a:t>
            </a:fld>
            <a:endParaRPr lang="en-US"/>
          </a:p>
        </p:txBody>
      </p:sp>
    </p:spTree>
    <p:extLst>
      <p:ext uri="{BB962C8B-B14F-4D97-AF65-F5344CB8AC3E}">
        <p14:creationId xmlns:p14="http://schemas.microsoft.com/office/powerpoint/2010/main" val="3145283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0B4CD-3F2F-4EFB-B618-62B5561DA393}" type="slidenum">
              <a:rPr lang="en-US" smtClean="0"/>
              <a:t>24</a:t>
            </a:fld>
            <a:endParaRPr lang="en-US"/>
          </a:p>
        </p:txBody>
      </p:sp>
    </p:spTree>
    <p:extLst>
      <p:ext uri="{BB962C8B-B14F-4D97-AF65-F5344CB8AC3E}">
        <p14:creationId xmlns:p14="http://schemas.microsoft.com/office/powerpoint/2010/main" val="41118236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0B4CD-3F2F-4EFB-B618-62B5561DA393}" type="slidenum">
              <a:rPr lang="en-US" smtClean="0"/>
              <a:t>25</a:t>
            </a:fld>
            <a:endParaRPr lang="en-US"/>
          </a:p>
        </p:txBody>
      </p:sp>
    </p:spTree>
    <p:extLst>
      <p:ext uri="{BB962C8B-B14F-4D97-AF65-F5344CB8AC3E}">
        <p14:creationId xmlns:p14="http://schemas.microsoft.com/office/powerpoint/2010/main" val="4197730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50B4CD-3F2F-4EFB-B618-62B5561DA393}" type="slidenum">
              <a:rPr lang="en-US" smtClean="0"/>
              <a:t>26</a:t>
            </a:fld>
            <a:endParaRPr lang="en-US"/>
          </a:p>
        </p:txBody>
      </p:sp>
    </p:spTree>
    <p:extLst>
      <p:ext uri="{BB962C8B-B14F-4D97-AF65-F5344CB8AC3E}">
        <p14:creationId xmlns:p14="http://schemas.microsoft.com/office/powerpoint/2010/main" val="1829387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0B4CD-3F2F-4EFB-B618-62B5561DA393}" type="slidenum">
              <a:rPr lang="en-US" smtClean="0"/>
              <a:t>27</a:t>
            </a:fld>
            <a:endParaRPr lang="en-US"/>
          </a:p>
        </p:txBody>
      </p:sp>
    </p:spTree>
    <p:extLst>
      <p:ext uri="{BB962C8B-B14F-4D97-AF65-F5344CB8AC3E}">
        <p14:creationId xmlns:p14="http://schemas.microsoft.com/office/powerpoint/2010/main" val="3480401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0B4CD-3F2F-4EFB-B618-62B5561DA393}" type="slidenum">
              <a:rPr lang="en-US" smtClean="0"/>
              <a:t>28</a:t>
            </a:fld>
            <a:endParaRPr lang="en-US"/>
          </a:p>
        </p:txBody>
      </p:sp>
    </p:spTree>
    <p:extLst>
      <p:ext uri="{BB962C8B-B14F-4D97-AF65-F5344CB8AC3E}">
        <p14:creationId xmlns:p14="http://schemas.microsoft.com/office/powerpoint/2010/main" val="795004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0B4CD-3F2F-4EFB-B618-62B5561DA393}" type="slidenum">
              <a:rPr lang="en-US" smtClean="0"/>
              <a:t>29</a:t>
            </a:fld>
            <a:endParaRPr lang="en-US"/>
          </a:p>
        </p:txBody>
      </p:sp>
    </p:spTree>
    <p:extLst>
      <p:ext uri="{BB962C8B-B14F-4D97-AF65-F5344CB8AC3E}">
        <p14:creationId xmlns:p14="http://schemas.microsoft.com/office/powerpoint/2010/main" val="3832048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50B4CD-3F2F-4EFB-B618-62B5561DA393}" type="slidenum">
              <a:rPr lang="en-US" smtClean="0"/>
              <a:t>3</a:t>
            </a:fld>
            <a:endParaRPr lang="en-US"/>
          </a:p>
        </p:txBody>
      </p:sp>
    </p:spTree>
    <p:extLst>
      <p:ext uri="{BB962C8B-B14F-4D97-AF65-F5344CB8AC3E}">
        <p14:creationId xmlns:p14="http://schemas.microsoft.com/office/powerpoint/2010/main" val="7936359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0B4CD-3F2F-4EFB-B618-62B5561DA393}" type="slidenum">
              <a:rPr lang="en-US" smtClean="0"/>
              <a:t>30</a:t>
            </a:fld>
            <a:endParaRPr lang="en-US"/>
          </a:p>
        </p:txBody>
      </p:sp>
    </p:spTree>
    <p:extLst>
      <p:ext uri="{BB962C8B-B14F-4D97-AF65-F5344CB8AC3E}">
        <p14:creationId xmlns:p14="http://schemas.microsoft.com/office/powerpoint/2010/main" val="6114619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0B4CD-3F2F-4EFB-B618-62B5561DA393}" type="slidenum">
              <a:rPr lang="en-US" smtClean="0"/>
              <a:t>31</a:t>
            </a:fld>
            <a:endParaRPr lang="en-US"/>
          </a:p>
        </p:txBody>
      </p:sp>
    </p:spTree>
    <p:extLst>
      <p:ext uri="{BB962C8B-B14F-4D97-AF65-F5344CB8AC3E}">
        <p14:creationId xmlns:p14="http://schemas.microsoft.com/office/powerpoint/2010/main" val="275211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650B4CD-3F2F-4EFB-B618-62B5561DA393}" type="slidenum">
              <a:rPr lang="en-US" smtClean="0"/>
              <a:t>32</a:t>
            </a:fld>
            <a:endParaRPr lang="en-US"/>
          </a:p>
        </p:txBody>
      </p:sp>
    </p:spTree>
    <p:extLst>
      <p:ext uri="{BB962C8B-B14F-4D97-AF65-F5344CB8AC3E}">
        <p14:creationId xmlns:p14="http://schemas.microsoft.com/office/powerpoint/2010/main" val="17570333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50B4CD-3F2F-4EFB-B618-62B5561DA393}" type="slidenum">
              <a:rPr lang="en-US" smtClean="0"/>
              <a:t>33</a:t>
            </a:fld>
            <a:endParaRPr lang="en-US"/>
          </a:p>
        </p:txBody>
      </p:sp>
    </p:spTree>
    <p:extLst>
      <p:ext uri="{BB962C8B-B14F-4D97-AF65-F5344CB8AC3E}">
        <p14:creationId xmlns:p14="http://schemas.microsoft.com/office/powerpoint/2010/main" val="16896065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50B4CD-3F2F-4EFB-B618-62B5561DA393}" type="slidenum">
              <a:rPr lang="en-US" smtClean="0"/>
              <a:t>34</a:t>
            </a:fld>
            <a:endParaRPr lang="en-US"/>
          </a:p>
        </p:txBody>
      </p:sp>
    </p:spTree>
    <p:extLst>
      <p:ext uri="{BB962C8B-B14F-4D97-AF65-F5344CB8AC3E}">
        <p14:creationId xmlns:p14="http://schemas.microsoft.com/office/powerpoint/2010/main" val="2793662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50B4CD-3F2F-4EFB-B618-62B5561DA393}" type="slidenum">
              <a:rPr lang="en-US" smtClean="0"/>
              <a:t>35</a:t>
            </a:fld>
            <a:endParaRPr lang="en-US"/>
          </a:p>
        </p:txBody>
      </p:sp>
    </p:spTree>
    <p:extLst>
      <p:ext uri="{BB962C8B-B14F-4D97-AF65-F5344CB8AC3E}">
        <p14:creationId xmlns:p14="http://schemas.microsoft.com/office/powerpoint/2010/main" val="5832343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50B4CD-3F2F-4EFB-B618-62B5561DA393}" type="slidenum">
              <a:rPr lang="en-US" smtClean="0"/>
              <a:t>36</a:t>
            </a:fld>
            <a:endParaRPr lang="en-US"/>
          </a:p>
        </p:txBody>
      </p:sp>
    </p:spTree>
    <p:extLst>
      <p:ext uri="{BB962C8B-B14F-4D97-AF65-F5344CB8AC3E}">
        <p14:creationId xmlns:p14="http://schemas.microsoft.com/office/powerpoint/2010/main" val="3008073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0B4CD-3F2F-4EFB-B618-62B5561DA393}" type="slidenum">
              <a:rPr lang="en-US" smtClean="0"/>
              <a:t>4</a:t>
            </a:fld>
            <a:endParaRPr lang="en-US"/>
          </a:p>
        </p:txBody>
      </p:sp>
    </p:spTree>
    <p:extLst>
      <p:ext uri="{BB962C8B-B14F-4D97-AF65-F5344CB8AC3E}">
        <p14:creationId xmlns:p14="http://schemas.microsoft.com/office/powerpoint/2010/main" val="2794566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0B4CD-3F2F-4EFB-B618-62B5561DA393}" type="slidenum">
              <a:rPr lang="en-US" smtClean="0"/>
              <a:t>5</a:t>
            </a:fld>
            <a:endParaRPr lang="en-US"/>
          </a:p>
        </p:txBody>
      </p:sp>
    </p:spTree>
    <p:extLst>
      <p:ext uri="{BB962C8B-B14F-4D97-AF65-F5344CB8AC3E}">
        <p14:creationId xmlns:p14="http://schemas.microsoft.com/office/powerpoint/2010/main" val="199472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0B4CD-3F2F-4EFB-B618-62B5561DA393}" type="slidenum">
              <a:rPr lang="en-US" smtClean="0"/>
              <a:t>6</a:t>
            </a:fld>
            <a:endParaRPr lang="en-US"/>
          </a:p>
        </p:txBody>
      </p:sp>
    </p:spTree>
    <p:extLst>
      <p:ext uri="{BB962C8B-B14F-4D97-AF65-F5344CB8AC3E}">
        <p14:creationId xmlns:p14="http://schemas.microsoft.com/office/powerpoint/2010/main" val="105929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5"/>
          </p:nvPr>
        </p:nvSpPr>
        <p:spPr/>
        <p:txBody>
          <a:bodyPr/>
          <a:lstStyle/>
          <a:p>
            <a:fld id="{7650B4CD-3F2F-4EFB-B618-62B5561DA393}" type="slidenum">
              <a:rPr lang="en-US" smtClean="0"/>
              <a:t>7</a:t>
            </a:fld>
            <a:endParaRPr lang="en-US"/>
          </a:p>
        </p:txBody>
      </p:sp>
    </p:spTree>
    <p:extLst>
      <p:ext uri="{BB962C8B-B14F-4D97-AF65-F5344CB8AC3E}">
        <p14:creationId xmlns:p14="http://schemas.microsoft.com/office/powerpoint/2010/main" val="2505003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50B4CD-3F2F-4EFB-B618-62B5561DA393}" type="slidenum">
              <a:rPr lang="en-US" smtClean="0"/>
              <a:t>8</a:t>
            </a:fld>
            <a:endParaRPr lang="en-US"/>
          </a:p>
        </p:txBody>
      </p:sp>
    </p:spTree>
    <p:extLst>
      <p:ext uri="{BB962C8B-B14F-4D97-AF65-F5344CB8AC3E}">
        <p14:creationId xmlns:p14="http://schemas.microsoft.com/office/powerpoint/2010/main" val="1682552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0B4CD-3F2F-4EFB-B618-62B5561DA393}" type="slidenum">
              <a:rPr lang="en-US" smtClean="0"/>
              <a:t>9</a:t>
            </a:fld>
            <a:endParaRPr lang="en-US"/>
          </a:p>
        </p:txBody>
      </p:sp>
    </p:spTree>
    <p:extLst>
      <p:ext uri="{BB962C8B-B14F-4D97-AF65-F5344CB8AC3E}">
        <p14:creationId xmlns:p14="http://schemas.microsoft.com/office/powerpoint/2010/main" val="15076783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846C1-5701-CA96-EA84-312BCB391DD2}"/>
              </a:ext>
            </a:extLst>
          </p:cNvPr>
          <p:cNvSpPr>
            <a:spLocks noGrp="1"/>
          </p:cNvSpPr>
          <p:nvPr>
            <p:ph type="ctrTitle" hasCustomPrompt="1"/>
          </p:nvPr>
        </p:nvSpPr>
        <p:spPr>
          <a:xfrm>
            <a:off x="838200" y="868362"/>
            <a:ext cx="7315200" cy="2387600"/>
          </a:xfrm>
        </p:spPr>
        <p:txBody>
          <a:bodyPr anchor="b">
            <a:normAutofit/>
          </a:bodyPr>
          <a:lstStyle>
            <a:lvl1pPr algn="l">
              <a:defRPr sz="4000"/>
            </a:lvl1pPr>
          </a:lstStyle>
          <a:p>
            <a:r>
              <a:rPr lang="en-US" dirty="0"/>
              <a:t>Sample Presentation Title</a:t>
            </a:r>
          </a:p>
        </p:txBody>
      </p:sp>
      <p:sp>
        <p:nvSpPr>
          <p:cNvPr id="3" name="Subtitle 2">
            <a:extLst>
              <a:ext uri="{FF2B5EF4-FFF2-40B4-BE49-F238E27FC236}">
                <a16:creationId xmlns:a16="http://schemas.microsoft.com/office/drawing/2014/main" id="{25DCBF2F-A6B7-7B10-16CE-1149DED863A7}"/>
              </a:ext>
            </a:extLst>
          </p:cNvPr>
          <p:cNvSpPr>
            <a:spLocks noGrp="1"/>
          </p:cNvSpPr>
          <p:nvPr>
            <p:ph type="subTitle" idx="1" hasCustomPrompt="1"/>
          </p:nvPr>
        </p:nvSpPr>
        <p:spPr>
          <a:xfrm>
            <a:off x="838200" y="3593610"/>
            <a:ext cx="7315200" cy="2694068"/>
          </a:xfrm>
        </p:spPr>
        <p:txBody>
          <a:bodyPr>
            <a:normAutofit/>
          </a:bodyPr>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 and title</a:t>
            </a:r>
          </a:p>
        </p:txBody>
      </p:sp>
    </p:spTree>
    <p:extLst>
      <p:ext uri="{BB962C8B-B14F-4D97-AF65-F5344CB8AC3E}">
        <p14:creationId xmlns:p14="http://schemas.microsoft.com/office/powerpoint/2010/main" val="873144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4F356-8182-2536-3456-54466C9CF338}"/>
              </a:ext>
            </a:extLst>
          </p:cNvPr>
          <p:cNvSpPr>
            <a:spLocks noGrp="1"/>
          </p:cNvSpPr>
          <p:nvPr>
            <p:ph type="title" hasCustomPrompt="1"/>
          </p:nvPr>
        </p:nvSpPr>
        <p:spPr>
          <a:xfrm>
            <a:off x="772211" y="84841"/>
            <a:ext cx="10515600" cy="1065229"/>
          </a:xfrm>
        </p:spPr>
        <p:txBody>
          <a:bodyPr anchor="b" anchorCtr="0">
            <a:normAutofit/>
          </a:bodyPr>
          <a:lstStyle>
            <a:lvl1pPr>
              <a:defRPr sz="4000"/>
            </a:lvl1pPr>
          </a:lstStyle>
          <a:p>
            <a:r>
              <a:rPr lang="en-US" dirty="0"/>
              <a:t>Click to add title</a:t>
            </a:r>
          </a:p>
        </p:txBody>
      </p:sp>
      <p:sp>
        <p:nvSpPr>
          <p:cNvPr id="3" name="Content Placeholder 2">
            <a:extLst>
              <a:ext uri="{FF2B5EF4-FFF2-40B4-BE49-F238E27FC236}">
                <a16:creationId xmlns:a16="http://schemas.microsoft.com/office/drawing/2014/main" id="{1D482EA4-6DE8-C4D0-F655-E442416E8580}"/>
              </a:ext>
            </a:extLst>
          </p:cNvPr>
          <p:cNvSpPr>
            <a:spLocks noGrp="1"/>
          </p:cNvSpPr>
          <p:nvPr>
            <p:ph idx="1"/>
          </p:nvPr>
        </p:nvSpPr>
        <p:spPr>
          <a:xfrm>
            <a:off x="772211" y="1310327"/>
            <a:ext cx="10515600" cy="4317476"/>
          </a:xfrm>
        </p:spPr>
        <p:txBody>
          <a:bodyPr/>
          <a:lstStyle>
            <a:lvl1pPr marL="0" indent="0">
              <a:buNone/>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2C7EC578-B124-387C-F91B-3B3DB3D6A3B7}"/>
              </a:ext>
            </a:extLst>
          </p:cNvPr>
          <p:cNvSpPr>
            <a:spLocks noGrp="1"/>
          </p:cNvSpPr>
          <p:nvPr>
            <p:ph type="sldNum" sz="quarter" idx="12"/>
          </p:nvPr>
        </p:nvSpPr>
        <p:spPr>
          <a:xfrm>
            <a:off x="7914968" y="6026414"/>
            <a:ext cx="899094" cy="365125"/>
          </a:xfrm>
          <a:prstGeom prst="rect">
            <a:avLst/>
          </a:prstGeom>
        </p:spPr>
        <p:txBody>
          <a:bodyPr/>
          <a:lstStyle>
            <a:lvl1pPr algn="r">
              <a:defRPr sz="1400"/>
            </a:lvl1pPr>
          </a:lstStyle>
          <a:p>
            <a:fld id="{1EAF2853-1F3B-4CB4-A469-EEA482916880}" type="slidenum">
              <a:rPr lang="en-US" smtClean="0"/>
              <a:pPr/>
              <a:t>‹#›</a:t>
            </a:fld>
            <a:endParaRPr lang="en-US" sz="2000" dirty="0">
              <a:solidFill>
                <a:schemeClr val="tx1">
                  <a:lumMod val="40000"/>
                  <a:lumOff val="60000"/>
                </a:schemeClr>
              </a:solidFill>
            </a:endParaRPr>
          </a:p>
        </p:txBody>
      </p:sp>
      <p:sp>
        <p:nvSpPr>
          <p:cNvPr id="7" name="Footer Placeholder 4">
            <a:extLst>
              <a:ext uri="{FF2B5EF4-FFF2-40B4-BE49-F238E27FC236}">
                <a16:creationId xmlns:a16="http://schemas.microsoft.com/office/drawing/2014/main" id="{6961DCB6-FC5E-6424-6DB1-93727A53FB89}"/>
              </a:ext>
            </a:extLst>
          </p:cNvPr>
          <p:cNvSpPr>
            <a:spLocks noGrp="1"/>
          </p:cNvSpPr>
          <p:nvPr>
            <p:ph type="ftr" sz="quarter" idx="3"/>
          </p:nvPr>
        </p:nvSpPr>
        <p:spPr>
          <a:xfrm>
            <a:off x="3576484" y="6026413"/>
            <a:ext cx="4114800" cy="365125"/>
          </a:xfrm>
          <a:prstGeom prst="rect">
            <a:avLst/>
          </a:prstGeom>
        </p:spPr>
        <p:txBody>
          <a:bodyPr vert="horz" lIns="91440" tIns="45720" rIns="91440" bIns="45720" rtlCol="0" anchor="ctr"/>
          <a:lstStyle>
            <a:lvl1pPr algn="ctr">
              <a:defRPr sz="1200">
                <a:solidFill>
                  <a:srgbClr val="505050"/>
                </a:solidFill>
                <a:latin typeface="+mj-lt"/>
              </a:defRPr>
            </a:lvl1pPr>
          </a:lstStyle>
          <a:p>
            <a:endParaRPr lang="en-US" dirty="0"/>
          </a:p>
        </p:txBody>
      </p:sp>
    </p:spTree>
    <p:extLst>
      <p:ext uri="{BB962C8B-B14F-4D97-AF65-F5344CB8AC3E}">
        <p14:creationId xmlns:p14="http://schemas.microsoft.com/office/powerpoint/2010/main" val="1604968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0136B9D-89AE-0DA7-E929-E43E7FA9D226}"/>
              </a:ext>
            </a:extLst>
          </p:cNvPr>
          <p:cNvSpPr>
            <a:spLocks noGrp="1"/>
          </p:cNvSpPr>
          <p:nvPr>
            <p:ph idx="1"/>
          </p:nvPr>
        </p:nvSpPr>
        <p:spPr>
          <a:xfrm>
            <a:off x="772211" y="1310327"/>
            <a:ext cx="5191811" cy="4317476"/>
          </a:xfrm>
        </p:spPr>
        <p:txBody>
          <a:bodyPr/>
          <a:lstStyle>
            <a:lvl1pPr marL="0" indent="0">
              <a:buNone/>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856E30A3-92CC-8A63-C5AF-ADD3A8937FCB}"/>
              </a:ext>
            </a:extLst>
          </p:cNvPr>
          <p:cNvSpPr>
            <a:spLocks noGrp="1"/>
          </p:cNvSpPr>
          <p:nvPr>
            <p:ph idx="13"/>
          </p:nvPr>
        </p:nvSpPr>
        <p:spPr>
          <a:xfrm>
            <a:off x="6096000" y="1310327"/>
            <a:ext cx="5191811" cy="4317476"/>
          </a:xfrm>
        </p:spPr>
        <p:txBody>
          <a:bodyPr/>
          <a:lstStyle>
            <a:lvl1pPr marL="0" indent="0">
              <a:buNone/>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BB897829-D24A-4EFA-C338-0D9D16A7322F}"/>
              </a:ext>
            </a:extLst>
          </p:cNvPr>
          <p:cNvSpPr>
            <a:spLocks noGrp="1"/>
          </p:cNvSpPr>
          <p:nvPr>
            <p:ph type="sldNum" sz="quarter" idx="12"/>
          </p:nvPr>
        </p:nvSpPr>
        <p:spPr>
          <a:xfrm>
            <a:off x="7914968" y="6026414"/>
            <a:ext cx="899094" cy="365125"/>
          </a:xfrm>
          <a:prstGeom prst="rect">
            <a:avLst/>
          </a:prstGeom>
        </p:spPr>
        <p:txBody>
          <a:bodyPr/>
          <a:lstStyle>
            <a:lvl1pPr algn="r">
              <a:defRPr sz="1400"/>
            </a:lvl1pPr>
          </a:lstStyle>
          <a:p>
            <a:fld id="{1EAF2853-1F3B-4CB4-A469-EEA482916880}" type="slidenum">
              <a:rPr lang="en-US" smtClean="0"/>
              <a:pPr/>
              <a:t>‹#›</a:t>
            </a:fld>
            <a:endParaRPr lang="en-US" sz="2000" dirty="0">
              <a:solidFill>
                <a:schemeClr val="tx1">
                  <a:lumMod val="40000"/>
                  <a:lumOff val="60000"/>
                </a:schemeClr>
              </a:solidFill>
            </a:endParaRPr>
          </a:p>
        </p:txBody>
      </p:sp>
      <p:sp>
        <p:nvSpPr>
          <p:cNvPr id="3" name="Footer Placeholder 4">
            <a:extLst>
              <a:ext uri="{FF2B5EF4-FFF2-40B4-BE49-F238E27FC236}">
                <a16:creationId xmlns:a16="http://schemas.microsoft.com/office/drawing/2014/main" id="{A1D9E040-D9F7-7D3F-2DE2-B03070B46A21}"/>
              </a:ext>
            </a:extLst>
          </p:cNvPr>
          <p:cNvSpPr>
            <a:spLocks noGrp="1"/>
          </p:cNvSpPr>
          <p:nvPr>
            <p:ph type="ftr" sz="quarter" idx="3"/>
          </p:nvPr>
        </p:nvSpPr>
        <p:spPr>
          <a:xfrm>
            <a:off x="3576484" y="6026413"/>
            <a:ext cx="4114800" cy="365125"/>
          </a:xfrm>
          <a:prstGeom prst="rect">
            <a:avLst/>
          </a:prstGeom>
        </p:spPr>
        <p:txBody>
          <a:bodyPr vert="horz" lIns="91440" tIns="45720" rIns="91440" bIns="45720" rtlCol="0" anchor="ctr"/>
          <a:lstStyle>
            <a:lvl1pPr algn="ctr">
              <a:defRPr sz="1200">
                <a:solidFill>
                  <a:srgbClr val="505050"/>
                </a:solidFill>
                <a:latin typeface="+mj-lt"/>
              </a:defRPr>
            </a:lvl1pPr>
          </a:lstStyle>
          <a:p>
            <a:endParaRPr lang="en-US" dirty="0"/>
          </a:p>
        </p:txBody>
      </p:sp>
      <p:sp>
        <p:nvSpPr>
          <p:cNvPr id="4" name="Title 1">
            <a:extLst>
              <a:ext uri="{FF2B5EF4-FFF2-40B4-BE49-F238E27FC236}">
                <a16:creationId xmlns:a16="http://schemas.microsoft.com/office/drawing/2014/main" id="{209BD724-38CE-BD4B-34BB-2F85A8FC7B8E}"/>
              </a:ext>
            </a:extLst>
          </p:cNvPr>
          <p:cNvSpPr>
            <a:spLocks noGrp="1"/>
          </p:cNvSpPr>
          <p:nvPr>
            <p:ph type="title" hasCustomPrompt="1"/>
          </p:nvPr>
        </p:nvSpPr>
        <p:spPr>
          <a:xfrm>
            <a:off x="772211" y="84841"/>
            <a:ext cx="10515600" cy="1065229"/>
          </a:xfrm>
        </p:spPr>
        <p:txBody>
          <a:bodyPr anchor="b" anchorCtr="0">
            <a:normAutofit/>
          </a:bodyPr>
          <a:lstStyle>
            <a:lvl1pPr>
              <a:defRPr sz="4000"/>
            </a:lvl1pPr>
          </a:lstStyle>
          <a:p>
            <a:r>
              <a:rPr lang="en-US" dirty="0"/>
              <a:t>Click to add title</a:t>
            </a:r>
          </a:p>
        </p:txBody>
      </p:sp>
    </p:spTree>
    <p:extLst>
      <p:ext uri="{BB962C8B-B14F-4D97-AF65-F5344CB8AC3E}">
        <p14:creationId xmlns:p14="http://schemas.microsoft.com/office/powerpoint/2010/main" val="3615327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A66B0182-94B9-4DEA-F5A1-39A65CC1E88D}"/>
              </a:ext>
            </a:extLst>
          </p:cNvPr>
          <p:cNvSpPr>
            <a:spLocks noGrp="1"/>
          </p:cNvSpPr>
          <p:nvPr>
            <p:ph idx="1"/>
          </p:nvPr>
        </p:nvSpPr>
        <p:spPr>
          <a:xfrm>
            <a:off x="772211" y="1310327"/>
            <a:ext cx="5191811" cy="4317476"/>
          </a:xfrm>
        </p:spPr>
        <p:txBody>
          <a:bodyPr/>
          <a:lstStyle>
            <a:lvl1pPr marL="0" indent="0">
              <a:buNone/>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a:extLst>
              <a:ext uri="{FF2B5EF4-FFF2-40B4-BE49-F238E27FC236}">
                <a16:creationId xmlns:a16="http://schemas.microsoft.com/office/drawing/2014/main" id="{96032B3C-A141-1610-E202-1BEC875A581E}"/>
              </a:ext>
            </a:extLst>
          </p:cNvPr>
          <p:cNvSpPr>
            <a:spLocks noGrp="1"/>
          </p:cNvSpPr>
          <p:nvPr>
            <p:ph type="pic" idx="13"/>
          </p:nvPr>
        </p:nvSpPr>
        <p:spPr>
          <a:xfrm>
            <a:off x="6096000" y="1310328"/>
            <a:ext cx="5191811" cy="4317476"/>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Slide Number Placeholder 5">
            <a:extLst>
              <a:ext uri="{FF2B5EF4-FFF2-40B4-BE49-F238E27FC236}">
                <a16:creationId xmlns:a16="http://schemas.microsoft.com/office/drawing/2014/main" id="{C1229425-658D-7125-0364-703C14AAB913}"/>
              </a:ext>
            </a:extLst>
          </p:cNvPr>
          <p:cNvSpPr>
            <a:spLocks noGrp="1"/>
          </p:cNvSpPr>
          <p:nvPr>
            <p:ph type="sldNum" sz="quarter" idx="12"/>
          </p:nvPr>
        </p:nvSpPr>
        <p:spPr>
          <a:xfrm>
            <a:off x="7914968" y="6026414"/>
            <a:ext cx="899094" cy="365125"/>
          </a:xfrm>
          <a:prstGeom prst="rect">
            <a:avLst/>
          </a:prstGeom>
        </p:spPr>
        <p:txBody>
          <a:bodyPr/>
          <a:lstStyle>
            <a:lvl1pPr algn="r">
              <a:defRPr sz="1400"/>
            </a:lvl1pPr>
          </a:lstStyle>
          <a:p>
            <a:fld id="{1EAF2853-1F3B-4CB4-A469-EEA482916880}" type="slidenum">
              <a:rPr lang="en-US" smtClean="0"/>
              <a:pPr/>
              <a:t>‹#›</a:t>
            </a:fld>
            <a:endParaRPr lang="en-US" sz="2000" dirty="0">
              <a:solidFill>
                <a:schemeClr val="tx1">
                  <a:lumMod val="40000"/>
                  <a:lumOff val="60000"/>
                </a:schemeClr>
              </a:solidFill>
            </a:endParaRPr>
          </a:p>
        </p:txBody>
      </p:sp>
      <p:sp>
        <p:nvSpPr>
          <p:cNvPr id="5" name="Footer Placeholder 4">
            <a:extLst>
              <a:ext uri="{FF2B5EF4-FFF2-40B4-BE49-F238E27FC236}">
                <a16:creationId xmlns:a16="http://schemas.microsoft.com/office/drawing/2014/main" id="{3563813D-2411-32D3-AA63-0446A675CC60}"/>
              </a:ext>
            </a:extLst>
          </p:cNvPr>
          <p:cNvSpPr>
            <a:spLocks noGrp="1"/>
          </p:cNvSpPr>
          <p:nvPr>
            <p:ph type="ftr" sz="quarter" idx="3"/>
          </p:nvPr>
        </p:nvSpPr>
        <p:spPr>
          <a:xfrm>
            <a:off x="3576484" y="6026413"/>
            <a:ext cx="4114800" cy="365125"/>
          </a:xfrm>
          <a:prstGeom prst="rect">
            <a:avLst/>
          </a:prstGeom>
        </p:spPr>
        <p:txBody>
          <a:bodyPr vert="horz" lIns="91440" tIns="45720" rIns="91440" bIns="45720" rtlCol="0" anchor="ctr"/>
          <a:lstStyle>
            <a:lvl1pPr algn="ctr">
              <a:defRPr sz="1200">
                <a:solidFill>
                  <a:srgbClr val="505050"/>
                </a:solidFill>
                <a:latin typeface="+mj-lt"/>
              </a:defRPr>
            </a:lvl1pPr>
          </a:lstStyle>
          <a:p>
            <a:endParaRPr lang="en-US" dirty="0"/>
          </a:p>
        </p:txBody>
      </p:sp>
      <p:sp>
        <p:nvSpPr>
          <p:cNvPr id="2" name="Title 1">
            <a:extLst>
              <a:ext uri="{FF2B5EF4-FFF2-40B4-BE49-F238E27FC236}">
                <a16:creationId xmlns:a16="http://schemas.microsoft.com/office/drawing/2014/main" id="{1E481718-B065-3498-88AD-AC9B6C8A6AE0}"/>
              </a:ext>
            </a:extLst>
          </p:cNvPr>
          <p:cNvSpPr>
            <a:spLocks noGrp="1"/>
          </p:cNvSpPr>
          <p:nvPr>
            <p:ph type="title" hasCustomPrompt="1"/>
          </p:nvPr>
        </p:nvSpPr>
        <p:spPr>
          <a:xfrm>
            <a:off x="772211" y="84841"/>
            <a:ext cx="10515600" cy="1065229"/>
          </a:xfrm>
        </p:spPr>
        <p:txBody>
          <a:bodyPr anchor="b" anchorCtr="0">
            <a:normAutofit/>
          </a:bodyPr>
          <a:lstStyle>
            <a:lvl1pPr>
              <a:defRPr sz="4000"/>
            </a:lvl1pPr>
          </a:lstStyle>
          <a:p>
            <a:r>
              <a:rPr lang="en-US" dirty="0"/>
              <a:t>Click to add title</a:t>
            </a:r>
          </a:p>
        </p:txBody>
      </p:sp>
    </p:spTree>
    <p:extLst>
      <p:ext uri="{BB962C8B-B14F-4D97-AF65-F5344CB8AC3E}">
        <p14:creationId xmlns:p14="http://schemas.microsoft.com/office/powerpoint/2010/main" val="1315463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r Transi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E555E90-5EF2-1BB1-065C-FC4694EFEB87}"/>
              </a:ext>
            </a:extLst>
          </p:cNvPr>
          <p:cNvSpPr>
            <a:spLocks noGrp="1"/>
          </p:cNvSpPr>
          <p:nvPr>
            <p:ph type="ctrTitle" hasCustomPrompt="1"/>
          </p:nvPr>
        </p:nvSpPr>
        <p:spPr>
          <a:xfrm>
            <a:off x="838200" y="943778"/>
            <a:ext cx="10445684" cy="2387600"/>
          </a:xfrm>
        </p:spPr>
        <p:txBody>
          <a:bodyPr anchor="b">
            <a:normAutofit/>
          </a:bodyPr>
          <a:lstStyle>
            <a:lvl1pPr algn="l">
              <a:defRPr sz="4000"/>
            </a:lvl1pPr>
          </a:lstStyle>
          <a:p>
            <a:r>
              <a:rPr lang="en-US" dirty="0"/>
              <a:t>Click to add title</a:t>
            </a:r>
          </a:p>
        </p:txBody>
      </p:sp>
      <p:sp>
        <p:nvSpPr>
          <p:cNvPr id="11" name="Subtitle 2">
            <a:extLst>
              <a:ext uri="{FF2B5EF4-FFF2-40B4-BE49-F238E27FC236}">
                <a16:creationId xmlns:a16="http://schemas.microsoft.com/office/drawing/2014/main" id="{12C78D6C-E394-1297-3282-BB5B9AA8E1F6}"/>
              </a:ext>
            </a:extLst>
          </p:cNvPr>
          <p:cNvSpPr>
            <a:spLocks noGrp="1"/>
          </p:cNvSpPr>
          <p:nvPr>
            <p:ph type="subTitle" idx="1" hasCustomPrompt="1"/>
          </p:nvPr>
        </p:nvSpPr>
        <p:spPr>
          <a:xfrm>
            <a:off x="838199" y="3669026"/>
            <a:ext cx="10445685" cy="780426"/>
          </a:xfrm>
        </p:spPr>
        <p:txBody>
          <a:bodyPr>
            <a:normAutofit/>
          </a:bodyPr>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3" name="Slide Number Placeholder 5">
            <a:extLst>
              <a:ext uri="{FF2B5EF4-FFF2-40B4-BE49-F238E27FC236}">
                <a16:creationId xmlns:a16="http://schemas.microsoft.com/office/drawing/2014/main" id="{C256A534-7789-525D-D2D9-F4C24472A26A}"/>
              </a:ext>
            </a:extLst>
          </p:cNvPr>
          <p:cNvSpPr>
            <a:spLocks noGrp="1"/>
          </p:cNvSpPr>
          <p:nvPr>
            <p:ph type="sldNum" sz="quarter" idx="12"/>
          </p:nvPr>
        </p:nvSpPr>
        <p:spPr>
          <a:xfrm>
            <a:off x="7914968" y="6026414"/>
            <a:ext cx="899094" cy="365125"/>
          </a:xfrm>
          <a:prstGeom prst="rect">
            <a:avLst/>
          </a:prstGeom>
        </p:spPr>
        <p:txBody>
          <a:bodyPr/>
          <a:lstStyle>
            <a:lvl1pPr algn="r">
              <a:defRPr sz="1400"/>
            </a:lvl1pPr>
          </a:lstStyle>
          <a:p>
            <a:fld id="{1EAF2853-1F3B-4CB4-A469-EEA482916880}" type="slidenum">
              <a:rPr lang="en-US" smtClean="0"/>
              <a:pPr/>
              <a:t>‹#›</a:t>
            </a:fld>
            <a:endParaRPr lang="en-US" sz="2000" dirty="0">
              <a:solidFill>
                <a:schemeClr val="tx1">
                  <a:lumMod val="40000"/>
                  <a:lumOff val="60000"/>
                </a:schemeClr>
              </a:solidFill>
            </a:endParaRPr>
          </a:p>
        </p:txBody>
      </p:sp>
      <p:sp>
        <p:nvSpPr>
          <p:cNvPr id="2" name="Footer Placeholder 4">
            <a:extLst>
              <a:ext uri="{FF2B5EF4-FFF2-40B4-BE49-F238E27FC236}">
                <a16:creationId xmlns:a16="http://schemas.microsoft.com/office/drawing/2014/main" id="{135D6C81-13D4-9372-B6B2-F18439AF6CEA}"/>
              </a:ext>
            </a:extLst>
          </p:cNvPr>
          <p:cNvSpPr>
            <a:spLocks noGrp="1"/>
          </p:cNvSpPr>
          <p:nvPr>
            <p:ph type="ftr" sz="quarter" idx="3"/>
          </p:nvPr>
        </p:nvSpPr>
        <p:spPr>
          <a:xfrm>
            <a:off x="3576484" y="6026413"/>
            <a:ext cx="4114800" cy="365125"/>
          </a:xfrm>
          <a:prstGeom prst="rect">
            <a:avLst/>
          </a:prstGeom>
        </p:spPr>
        <p:txBody>
          <a:bodyPr vert="horz" lIns="91440" tIns="45720" rIns="91440" bIns="45720" rtlCol="0" anchor="ctr"/>
          <a:lstStyle>
            <a:lvl1pPr algn="ctr">
              <a:defRPr sz="1200">
                <a:solidFill>
                  <a:srgbClr val="505050"/>
                </a:solidFill>
                <a:latin typeface="+mj-lt"/>
              </a:defRPr>
            </a:lvl1pPr>
          </a:lstStyle>
          <a:p>
            <a:endParaRPr lang="en-US" dirty="0"/>
          </a:p>
        </p:txBody>
      </p:sp>
    </p:spTree>
    <p:extLst>
      <p:ext uri="{BB962C8B-B14F-4D97-AF65-F5344CB8AC3E}">
        <p14:creationId xmlns:p14="http://schemas.microsoft.com/office/powerpoint/2010/main" val="4274031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or 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869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1" name="Star: 5 Points 20">
            <a:extLst>
              <a:ext uri="{FF2B5EF4-FFF2-40B4-BE49-F238E27FC236}">
                <a16:creationId xmlns:a16="http://schemas.microsoft.com/office/drawing/2014/main" id="{70825EBC-9A4B-4D28-2523-CECC1DBD6108}"/>
              </a:ext>
            </a:extLst>
          </p:cNvPr>
          <p:cNvSpPr/>
          <p:nvPr userDrawn="1"/>
        </p:nvSpPr>
        <p:spPr>
          <a:xfrm>
            <a:off x="3576485" y="1589208"/>
            <a:ext cx="5237577" cy="3886917"/>
          </a:xfrm>
          <a:prstGeom prst="star5">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2FA6B34E-0C8B-BCA9-1033-C2299CA26E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C081FC6-7C9F-B429-A70A-A177045EBC62}"/>
              </a:ext>
            </a:extLst>
          </p:cNvPr>
          <p:cNvSpPr>
            <a:spLocks noGrp="1"/>
          </p:cNvSpPr>
          <p:nvPr>
            <p:ph type="body" idx="1"/>
          </p:nvPr>
        </p:nvSpPr>
        <p:spPr>
          <a:xfrm>
            <a:off x="838200" y="1825625"/>
            <a:ext cx="10515600" cy="38869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0A85B460-8BBA-A5F2-87E8-E9BD806CFCE2}"/>
              </a:ext>
            </a:extLst>
          </p:cNvPr>
          <p:cNvSpPr>
            <a:spLocks noGrp="1"/>
          </p:cNvSpPr>
          <p:nvPr>
            <p:ph type="sldNum" sz="quarter" idx="4"/>
          </p:nvPr>
        </p:nvSpPr>
        <p:spPr>
          <a:xfrm>
            <a:off x="7914968" y="6026414"/>
            <a:ext cx="899094" cy="365125"/>
          </a:xfrm>
          <a:prstGeom prst="rect">
            <a:avLst/>
          </a:prstGeom>
        </p:spPr>
        <p:txBody>
          <a:bodyPr/>
          <a:lstStyle>
            <a:lvl1pPr algn="r">
              <a:defRPr sz="1400"/>
            </a:lvl1pPr>
          </a:lstStyle>
          <a:p>
            <a:fld id="{1EAF2853-1F3B-4CB4-A469-EEA482916880}" type="slidenum">
              <a:rPr lang="en-US" smtClean="0"/>
              <a:pPr/>
              <a:t>‹#›</a:t>
            </a:fld>
            <a:endParaRPr lang="en-US" sz="2000" dirty="0">
              <a:solidFill>
                <a:schemeClr val="tx1">
                  <a:lumMod val="40000"/>
                  <a:lumOff val="60000"/>
                </a:schemeClr>
              </a:solidFill>
            </a:endParaRPr>
          </a:p>
        </p:txBody>
      </p:sp>
      <p:sp>
        <p:nvSpPr>
          <p:cNvPr id="8" name="Footer Placeholder 4">
            <a:extLst>
              <a:ext uri="{FF2B5EF4-FFF2-40B4-BE49-F238E27FC236}">
                <a16:creationId xmlns:a16="http://schemas.microsoft.com/office/drawing/2014/main" id="{59D69CC8-5598-5B51-C6B7-ED5745EC9EB7}"/>
              </a:ext>
            </a:extLst>
          </p:cNvPr>
          <p:cNvSpPr>
            <a:spLocks noGrp="1"/>
          </p:cNvSpPr>
          <p:nvPr>
            <p:ph type="ftr" sz="quarter" idx="3"/>
          </p:nvPr>
        </p:nvSpPr>
        <p:spPr>
          <a:xfrm>
            <a:off x="3576484" y="6026413"/>
            <a:ext cx="4114800" cy="365125"/>
          </a:xfrm>
          <a:prstGeom prst="rect">
            <a:avLst/>
          </a:prstGeom>
        </p:spPr>
        <p:txBody>
          <a:bodyPr vert="horz" lIns="91440" tIns="45720" rIns="91440" bIns="45720" rtlCol="0" anchor="ctr"/>
          <a:lstStyle>
            <a:lvl1pPr algn="ctr">
              <a:defRPr sz="1200">
                <a:solidFill>
                  <a:srgbClr val="505050"/>
                </a:solidFill>
                <a:latin typeface="+mj-lt"/>
              </a:defRPr>
            </a:lvl1pPr>
          </a:lstStyle>
          <a:p>
            <a:endParaRPr lang="en-US" dirty="0"/>
          </a:p>
        </p:txBody>
      </p:sp>
      <p:sp>
        <p:nvSpPr>
          <p:cNvPr id="22" name="TextBox 21">
            <a:extLst>
              <a:ext uri="{FF2B5EF4-FFF2-40B4-BE49-F238E27FC236}">
                <a16:creationId xmlns:a16="http://schemas.microsoft.com/office/drawing/2014/main" id="{786DB0D6-E043-329B-ABFB-A150550D4A10}"/>
              </a:ext>
            </a:extLst>
          </p:cNvPr>
          <p:cNvSpPr txBox="1"/>
          <p:nvPr userDrawn="1"/>
        </p:nvSpPr>
        <p:spPr>
          <a:xfrm>
            <a:off x="1171255" y="2299111"/>
            <a:ext cx="10007028" cy="1015663"/>
          </a:xfrm>
          <a:prstGeom prst="rect">
            <a:avLst/>
          </a:prstGeom>
          <a:noFill/>
        </p:spPr>
        <p:txBody>
          <a:bodyPr wrap="square" rtlCol="0">
            <a:spAutoFit/>
          </a:bodyPr>
          <a:lstStyle/>
          <a:p>
            <a:r>
              <a:rPr lang="en-US" sz="6000" dirty="0">
                <a:solidFill>
                  <a:schemeClr val="tx1">
                    <a:lumMod val="20000"/>
                    <a:lumOff val="80000"/>
                  </a:schemeClr>
                </a:solidFill>
              </a:rPr>
              <a:t>2025 Annual Spring Symposium </a:t>
            </a:r>
          </a:p>
        </p:txBody>
      </p:sp>
    </p:spTree>
    <p:extLst>
      <p:ext uri="{BB962C8B-B14F-4D97-AF65-F5344CB8AC3E}">
        <p14:creationId xmlns:p14="http://schemas.microsoft.com/office/powerpoint/2010/main" val="914809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lvl1pPr algn="l" defTabSz="914400" rtl="0" eaLnBrk="1" latinLnBrk="0" hangingPunct="1">
        <a:lnSpc>
          <a:spcPct val="90000"/>
        </a:lnSpc>
        <a:spcBef>
          <a:spcPct val="0"/>
        </a:spcBef>
        <a:buNone/>
        <a:defRPr sz="4400" b="1" kern="1200">
          <a:solidFill>
            <a:srgbClr val="505050"/>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05050"/>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505050"/>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505050"/>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05050"/>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50505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G_WmT8f_eas?feature=oembed" TargetMode="Externa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ideo" Target="https://www.youtube.com/embed/VlZmeR90DUU?feature=oembed" TargetMode="Externa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lth.engineering.asu.edu/reference-guide/gen-z/"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F4C22-74DA-8153-60FE-F79852137638}"/>
              </a:ext>
            </a:extLst>
          </p:cNvPr>
          <p:cNvSpPr>
            <a:spLocks noGrp="1"/>
          </p:cNvSpPr>
          <p:nvPr>
            <p:ph type="ctrTitle"/>
          </p:nvPr>
        </p:nvSpPr>
        <p:spPr/>
        <p:txBody>
          <a:bodyPr/>
          <a:lstStyle/>
          <a:p>
            <a:r>
              <a:rPr lang="en-US" dirty="0"/>
              <a:t>Boomers, Gen Xers and Millennials…Oh My!</a:t>
            </a:r>
            <a:br>
              <a:rPr lang="en-US" dirty="0"/>
            </a:br>
            <a:r>
              <a:rPr lang="en-US" dirty="0"/>
              <a:t>Intergenerational Communication in the Workplace</a:t>
            </a:r>
          </a:p>
        </p:txBody>
      </p:sp>
      <p:sp>
        <p:nvSpPr>
          <p:cNvPr id="3" name="Subtitle 2">
            <a:extLst>
              <a:ext uri="{FF2B5EF4-FFF2-40B4-BE49-F238E27FC236}">
                <a16:creationId xmlns:a16="http://schemas.microsoft.com/office/drawing/2014/main" id="{BA5F248D-340E-846C-F0F7-025A0AAE7E68}"/>
              </a:ext>
            </a:extLst>
          </p:cNvPr>
          <p:cNvSpPr>
            <a:spLocks noGrp="1"/>
          </p:cNvSpPr>
          <p:nvPr>
            <p:ph type="subTitle" idx="1"/>
          </p:nvPr>
        </p:nvSpPr>
        <p:spPr/>
        <p:txBody>
          <a:bodyPr>
            <a:normAutofit/>
          </a:bodyPr>
          <a:lstStyle/>
          <a:p>
            <a:r>
              <a:rPr lang="en-US" dirty="0"/>
              <a:t>Lisa Nelson, MD, FACP</a:t>
            </a:r>
          </a:p>
          <a:p>
            <a:r>
              <a:rPr lang="en-US" dirty="0"/>
              <a:t>Medical Director of Medical Education, SAHS</a:t>
            </a:r>
          </a:p>
          <a:p>
            <a:r>
              <a:rPr lang="en-US" dirty="0"/>
              <a:t>April 11, 2025</a:t>
            </a:r>
          </a:p>
        </p:txBody>
      </p:sp>
    </p:spTree>
    <p:extLst>
      <p:ext uri="{BB962C8B-B14F-4D97-AF65-F5344CB8AC3E}">
        <p14:creationId xmlns:p14="http://schemas.microsoft.com/office/powerpoint/2010/main" val="2564227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41B4C-26EA-816D-BBB2-023630A52883}"/>
              </a:ext>
            </a:extLst>
          </p:cNvPr>
          <p:cNvSpPr>
            <a:spLocks noGrp="1"/>
          </p:cNvSpPr>
          <p:nvPr>
            <p:ph type="title"/>
          </p:nvPr>
        </p:nvSpPr>
        <p:spPr/>
        <p:txBody>
          <a:bodyPr/>
          <a:lstStyle/>
          <a:p>
            <a:r>
              <a:rPr lang="en-US" dirty="0"/>
              <a:t>Baby Boomers: Key Communication Characteristics</a:t>
            </a:r>
          </a:p>
        </p:txBody>
      </p:sp>
      <p:sp>
        <p:nvSpPr>
          <p:cNvPr id="4" name="Slide Number Placeholder 3">
            <a:extLst>
              <a:ext uri="{FF2B5EF4-FFF2-40B4-BE49-F238E27FC236}">
                <a16:creationId xmlns:a16="http://schemas.microsoft.com/office/drawing/2014/main" id="{5AF3CD68-D851-6CE5-49BE-7E3A311B9D62}"/>
              </a:ext>
            </a:extLst>
          </p:cNvPr>
          <p:cNvSpPr>
            <a:spLocks noGrp="1"/>
          </p:cNvSpPr>
          <p:nvPr>
            <p:ph type="sldNum" sz="quarter" idx="12"/>
          </p:nvPr>
        </p:nvSpPr>
        <p:spPr/>
        <p:txBody>
          <a:bodyPr/>
          <a:lstStyle/>
          <a:p>
            <a:fld id="{1EAF2853-1F3B-4CB4-A469-EEA482916880}" type="slidenum">
              <a:rPr lang="en-US" smtClean="0"/>
              <a:pPr/>
              <a:t>10</a:t>
            </a:fld>
            <a:endParaRPr lang="en-US" sz="2000" dirty="0">
              <a:solidFill>
                <a:schemeClr val="tx1">
                  <a:lumMod val="40000"/>
                  <a:lumOff val="60000"/>
                </a:schemeClr>
              </a:solidFill>
            </a:endParaRPr>
          </a:p>
        </p:txBody>
      </p:sp>
      <p:grpSp>
        <p:nvGrpSpPr>
          <p:cNvPr id="5" name="Group 4">
            <a:extLst>
              <a:ext uri="{FF2B5EF4-FFF2-40B4-BE49-F238E27FC236}">
                <a16:creationId xmlns:a16="http://schemas.microsoft.com/office/drawing/2014/main" id="{636E2154-3565-94A6-E91C-A7961F007F7D}"/>
              </a:ext>
            </a:extLst>
          </p:cNvPr>
          <p:cNvGrpSpPr/>
          <p:nvPr/>
        </p:nvGrpSpPr>
        <p:grpSpPr>
          <a:xfrm>
            <a:off x="1395701" y="2048234"/>
            <a:ext cx="6690717" cy="2966952"/>
            <a:chOff x="7101959" y="3580137"/>
            <a:chExt cx="6690717" cy="2966952"/>
          </a:xfrm>
        </p:grpSpPr>
        <p:sp>
          <p:nvSpPr>
            <p:cNvPr id="8" name="Text 3">
              <a:extLst>
                <a:ext uri="{FF2B5EF4-FFF2-40B4-BE49-F238E27FC236}">
                  <a16:creationId xmlns:a16="http://schemas.microsoft.com/office/drawing/2014/main" id="{3D8EE23A-B373-D85B-2737-9653E4B19E09}"/>
                </a:ext>
              </a:extLst>
            </p:cNvPr>
            <p:cNvSpPr/>
            <p:nvPr/>
          </p:nvSpPr>
          <p:spPr>
            <a:xfrm>
              <a:off x="7101959" y="3617000"/>
              <a:ext cx="2816185" cy="351949"/>
            </a:xfrm>
            <a:prstGeom prst="rect">
              <a:avLst/>
            </a:prstGeom>
            <a:noFill/>
            <a:ln/>
          </p:spPr>
          <p:txBody>
            <a:bodyPr wrap="none" lIns="0" tIns="0" rIns="0" bIns="0" rtlCol="0" anchor="t"/>
            <a:lstStyle/>
            <a:p>
              <a:pPr marL="0" indent="0">
                <a:lnSpc>
                  <a:spcPts val="2750"/>
                </a:lnSpc>
                <a:buNone/>
              </a:pPr>
              <a:r>
                <a:rPr lang="en-US" sz="2200" b="1" dirty="0">
                  <a:solidFill>
                    <a:srgbClr val="00002E"/>
                  </a:solidFill>
                  <a:latin typeface="Nunito Semi Bold" pitchFamily="34" charset="0"/>
                  <a:ea typeface="Nunito Semi Bold" pitchFamily="34" charset="-122"/>
                  <a:cs typeface="Nunito Semi Bold" pitchFamily="34" charset="-120"/>
                </a:rPr>
                <a:t>Direct</a:t>
              </a:r>
              <a:endParaRPr lang="en-US" sz="2200" b="1" dirty="0"/>
            </a:p>
          </p:txBody>
        </p:sp>
        <p:sp>
          <p:nvSpPr>
            <p:cNvPr id="9" name="Text 4">
              <a:extLst>
                <a:ext uri="{FF2B5EF4-FFF2-40B4-BE49-F238E27FC236}">
                  <a16:creationId xmlns:a16="http://schemas.microsoft.com/office/drawing/2014/main" id="{98C41E8E-49BA-4717-9D8E-5AB2269320DC}"/>
                </a:ext>
              </a:extLst>
            </p:cNvPr>
            <p:cNvSpPr/>
            <p:nvPr/>
          </p:nvSpPr>
          <p:spPr>
            <a:xfrm>
              <a:off x="7101959" y="4027695"/>
              <a:ext cx="2836783" cy="1149072"/>
            </a:xfrm>
            <a:prstGeom prst="rect">
              <a:avLst/>
            </a:prstGeom>
            <a:noFill/>
            <a:ln/>
          </p:spPr>
          <p:txBody>
            <a:bodyPr wrap="square" lIns="0" tIns="0" rIns="0" bIns="0" rtlCol="0" anchor="t"/>
            <a:lstStyle/>
            <a:p>
              <a:pPr marL="0" indent="0">
                <a:lnSpc>
                  <a:spcPts val="3000"/>
                </a:lnSpc>
                <a:buNone/>
              </a:pPr>
              <a:r>
                <a:rPr lang="en-US" sz="1850" dirty="0">
                  <a:solidFill>
                    <a:srgbClr val="00002E"/>
                  </a:solidFill>
                  <a:latin typeface="PT Sans" pitchFamily="34" charset="0"/>
                  <a:ea typeface="PT Sans" pitchFamily="34" charset="-122"/>
                  <a:cs typeface="PT Sans" pitchFamily="34" charset="-120"/>
                </a:rPr>
                <a:t>Prefer direct and straightforward communication.</a:t>
              </a:r>
              <a:endParaRPr lang="en-US" sz="1850" dirty="0"/>
            </a:p>
          </p:txBody>
        </p:sp>
        <p:sp>
          <p:nvSpPr>
            <p:cNvPr id="11" name="Text 7">
              <a:extLst>
                <a:ext uri="{FF2B5EF4-FFF2-40B4-BE49-F238E27FC236}">
                  <a16:creationId xmlns:a16="http://schemas.microsoft.com/office/drawing/2014/main" id="{2989665B-03D6-2509-CFF1-F3F61A2F9263}"/>
                </a:ext>
              </a:extLst>
            </p:cNvPr>
            <p:cNvSpPr/>
            <p:nvPr/>
          </p:nvSpPr>
          <p:spPr>
            <a:xfrm>
              <a:off x="10107389" y="3580137"/>
              <a:ext cx="2816185" cy="351949"/>
            </a:xfrm>
            <a:prstGeom prst="rect">
              <a:avLst/>
            </a:prstGeom>
            <a:noFill/>
            <a:ln/>
          </p:spPr>
          <p:txBody>
            <a:bodyPr wrap="none" lIns="0" tIns="0" rIns="0" bIns="0" rtlCol="0" anchor="t"/>
            <a:lstStyle/>
            <a:p>
              <a:pPr marL="0" indent="0">
                <a:lnSpc>
                  <a:spcPts val="2750"/>
                </a:lnSpc>
                <a:buNone/>
              </a:pPr>
              <a:r>
                <a:rPr lang="en-US" sz="2200" b="1" dirty="0">
                  <a:solidFill>
                    <a:srgbClr val="00002E"/>
                  </a:solidFill>
                  <a:latin typeface="Nunito Semi Bold" pitchFamily="34" charset="0"/>
                  <a:ea typeface="Nunito Semi Bold" pitchFamily="34" charset="-122"/>
                  <a:cs typeface="Nunito Semi Bold" pitchFamily="34" charset="-120"/>
                </a:rPr>
                <a:t>Detailed</a:t>
              </a:r>
              <a:endParaRPr lang="en-US" sz="2200" b="1" dirty="0"/>
            </a:p>
          </p:txBody>
        </p:sp>
        <p:sp>
          <p:nvSpPr>
            <p:cNvPr id="12" name="Text 8">
              <a:extLst>
                <a:ext uri="{FF2B5EF4-FFF2-40B4-BE49-F238E27FC236}">
                  <a16:creationId xmlns:a16="http://schemas.microsoft.com/office/drawing/2014/main" id="{CFF3B1AE-236C-B110-0E93-E78961D7A9B0}"/>
                </a:ext>
              </a:extLst>
            </p:cNvPr>
            <p:cNvSpPr/>
            <p:nvPr/>
          </p:nvSpPr>
          <p:spPr>
            <a:xfrm>
              <a:off x="10107389" y="3968949"/>
              <a:ext cx="2836783" cy="1149072"/>
            </a:xfrm>
            <a:prstGeom prst="rect">
              <a:avLst/>
            </a:prstGeom>
            <a:noFill/>
            <a:ln/>
          </p:spPr>
          <p:txBody>
            <a:bodyPr wrap="square" lIns="0" tIns="0" rIns="0" bIns="0" rtlCol="0" anchor="t"/>
            <a:lstStyle/>
            <a:p>
              <a:pPr marL="0" indent="0">
                <a:lnSpc>
                  <a:spcPts val="3000"/>
                </a:lnSpc>
                <a:buNone/>
              </a:pPr>
              <a:r>
                <a:rPr lang="en-US" sz="1850" dirty="0">
                  <a:solidFill>
                    <a:srgbClr val="00002E"/>
                  </a:solidFill>
                  <a:latin typeface="PT Sans" pitchFamily="34" charset="0"/>
                  <a:ea typeface="PT Sans" pitchFamily="34" charset="-122"/>
                  <a:cs typeface="PT Sans" pitchFamily="34" charset="-120"/>
                </a:rPr>
                <a:t>Value detailed explanations and full context.</a:t>
              </a:r>
              <a:endParaRPr lang="en-US" sz="1850" dirty="0"/>
            </a:p>
          </p:txBody>
        </p:sp>
        <p:sp>
          <p:nvSpPr>
            <p:cNvPr id="14" name="Text 11">
              <a:extLst>
                <a:ext uri="{FF2B5EF4-FFF2-40B4-BE49-F238E27FC236}">
                  <a16:creationId xmlns:a16="http://schemas.microsoft.com/office/drawing/2014/main" id="{5B7E893E-BC72-A9AE-7551-22B158571D19}"/>
                </a:ext>
              </a:extLst>
            </p:cNvPr>
            <p:cNvSpPr/>
            <p:nvPr/>
          </p:nvSpPr>
          <p:spPr>
            <a:xfrm>
              <a:off x="7101959" y="5770126"/>
              <a:ext cx="2816185" cy="351949"/>
            </a:xfrm>
            <a:prstGeom prst="rect">
              <a:avLst/>
            </a:prstGeom>
            <a:noFill/>
            <a:ln/>
          </p:spPr>
          <p:txBody>
            <a:bodyPr wrap="none" lIns="0" tIns="0" rIns="0" bIns="0" rtlCol="0" anchor="t"/>
            <a:lstStyle/>
            <a:p>
              <a:pPr marL="0" indent="0">
                <a:lnSpc>
                  <a:spcPts val="2750"/>
                </a:lnSpc>
                <a:buNone/>
              </a:pPr>
              <a:r>
                <a:rPr lang="en-US" sz="2200" b="1" dirty="0">
                  <a:solidFill>
                    <a:srgbClr val="00002E"/>
                  </a:solidFill>
                  <a:latin typeface="Nunito Semi Bold" pitchFamily="34" charset="0"/>
                  <a:ea typeface="Nunito Semi Bold" pitchFamily="34" charset="-122"/>
                  <a:cs typeface="Nunito Semi Bold" pitchFamily="34" charset="-120"/>
                </a:rPr>
                <a:t>Formal</a:t>
              </a:r>
              <a:endParaRPr lang="en-US" sz="2200" b="1" dirty="0"/>
            </a:p>
          </p:txBody>
        </p:sp>
        <p:sp>
          <p:nvSpPr>
            <p:cNvPr id="15" name="Text 12">
              <a:extLst>
                <a:ext uri="{FF2B5EF4-FFF2-40B4-BE49-F238E27FC236}">
                  <a16:creationId xmlns:a16="http://schemas.microsoft.com/office/drawing/2014/main" id="{C7B9DCAF-A4D5-7434-0C95-3DD9079F0EA7}"/>
                </a:ext>
              </a:extLst>
            </p:cNvPr>
            <p:cNvSpPr/>
            <p:nvPr/>
          </p:nvSpPr>
          <p:spPr>
            <a:xfrm>
              <a:off x="7101959" y="6164065"/>
              <a:ext cx="6690717" cy="383024"/>
            </a:xfrm>
            <a:prstGeom prst="rect">
              <a:avLst/>
            </a:prstGeom>
            <a:noFill/>
            <a:ln/>
          </p:spPr>
          <p:txBody>
            <a:bodyPr wrap="none" lIns="0" tIns="0" rIns="0" bIns="0" rtlCol="0" anchor="t"/>
            <a:lstStyle/>
            <a:p>
              <a:pPr marL="0" indent="0">
                <a:lnSpc>
                  <a:spcPts val="3000"/>
                </a:lnSpc>
                <a:buNone/>
              </a:pPr>
              <a:r>
                <a:rPr lang="en-US" sz="1850" dirty="0">
                  <a:solidFill>
                    <a:srgbClr val="00002E"/>
                  </a:solidFill>
                  <a:latin typeface="PT Sans" pitchFamily="34" charset="0"/>
                  <a:ea typeface="PT Sans" pitchFamily="34" charset="-122"/>
                  <a:cs typeface="PT Sans" pitchFamily="34" charset="-120"/>
                </a:rPr>
                <a:t>Appreciate formal language and professional etiquette.</a:t>
              </a:r>
              <a:endParaRPr lang="en-US" sz="1850" dirty="0"/>
            </a:p>
          </p:txBody>
        </p:sp>
      </p:grpSp>
      <p:pic>
        <p:nvPicPr>
          <p:cNvPr id="3" name="Image 0" descr="preencoded.png">
            <a:extLst>
              <a:ext uri="{FF2B5EF4-FFF2-40B4-BE49-F238E27FC236}">
                <a16:creationId xmlns:a16="http://schemas.microsoft.com/office/drawing/2014/main" id="{17DF45B5-43CF-710F-ED87-0360E1F99AAA}"/>
              </a:ext>
            </a:extLst>
          </p:cNvPr>
          <p:cNvPicPr>
            <a:picLocks noChangeAspect="1"/>
          </p:cNvPicPr>
          <p:nvPr/>
        </p:nvPicPr>
        <p:blipFill>
          <a:blip r:embed="rId3"/>
          <a:stretch>
            <a:fillRect/>
          </a:stretch>
        </p:blipFill>
        <p:spPr>
          <a:xfrm>
            <a:off x="8009946" y="1401939"/>
            <a:ext cx="3002611" cy="4243565"/>
          </a:xfrm>
          <a:prstGeom prst="rect">
            <a:avLst/>
          </a:prstGeom>
        </p:spPr>
      </p:pic>
      <p:sp>
        <p:nvSpPr>
          <p:cNvPr id="6" name="Rectangle: Rounded Corners 5">
            <a:extLst>
              <a:ext uri="{FF2B5EF4-FFF2-40B4-BE49-F238E27FC236}">
                <a16:creationId xmlns:a16="http://schemas.microsoft.com/office/drawing/2014/main" id="{911F776F-EEA2-6059-8A9C-87C5D76BC98A}"/>
              </a:ext>
            </a:extLst>
          </p:cNvPr>
          <p:cNvSpPr/>
          <p:nvPr/>
        </p:nvSpPr>
        <p:spPr>
          <a:xfrm>
            <a:off x="1072955" y="1972125"/>
            <a:ext cx="2105025" cy="174307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5A1388EE-E3B0-B082-8391-27ED6C9599AF}"/>
              </a:ext>
            </a:extLst>
          </p:cNvPr>
          <p:cNvSpPr/>
          <p:nvPr/>
        </p:nvSpPr>
        <p:spPr>
          <a:xfrm>
            <a:off x="4211886" y="1972126"/>
            <a:ext cx="3138931" cy="174307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AFDEA32A-9446-7B83-BD77-FEA3710391D9}"/>
              </a:ext>
            </a:extLst>
          </p:cNvPr>
          <p:cNvSpPr/>
          <p:nvPr/>
        </p:nvSpPr>
        <p:spPr>
          <a:xfrm>
            <a:off x="1093553" y="4105275"/>
            <a:ext cx="6257264" cy="122872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0724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64485-18C4-AD93-5C23-27BD8D04757F}"/>
              </a:ext>
            </a:extLst>
          </p:cNvPr>
          <p:cNvSpPr>
            <a:spLocks noGrp="1"/>
          </p:cNvSpPr>
          <p:nvPr>
            <p:ph type="title"/>
          </p:nvPr>
        </p:nvSpPr>
        <p:spPr/>
        <p:txBody>
          <a:bodyPr/>
          <a:lstStyle/>
          <a:p>
            <a:r>
              <a:rPr lang="en-US" dirty="0"/>
              <a:t>Preferred Communication Methods</a:t>
            </a:r>
          </a:p>
        </p:txBody>
      </p:sp>
      <p:sp>
        <p:nvSpPr>
          <p:cNvPr id="4" name="Slide Number Placeholder 3">
            <a:extLst>
              <a:ext uri="{FF2B5EF4-FFF2-40B4-BE49-F238E27FC236}">
                <a16:creationId xmlns:a16="http://schemas.microsoft.com/office/drawing/2014/main" id="{7A58A24F-D8EA-FF5E-D95E-E197619BBF15}"/>
              </a:ext>
            </a:extLst>
          </p:cNvPr>
          <p:cNvSpPr>
            <a:spLocks noGrp="1"/>
          </p:cNvSpPr>
          <p:nvPr>
            <p:ph type="sldNum" sz="quarter" idx="12"/>
          </p:nvPr>
        </p:nvSpPr>
        <p:spPr/>
        <p:txBody>
          <a:bodyPr/>
          <a:lstStyle/>
          <a:p>
            <a:fld id="{1EAF2853-1F3B-4CB4-A469-EEA482916880}" type="slidenum">
              <a:rPr lang="en-US" smtClean="0"/>
              <a:pPr/>
              <a:t>11</a:t>
            </a:fld>
            <a:endParaRPr lang="en-US" sz="2000" dirty="0">
              <a:solidFill>
                <a:schemeClr val="tx1">
                  <a:lumMod val="40000"/>
                  <a:lumOff val="60000"/>
                </a:schemeClr>
              </a:solidFill>
            </a:endParaRPr>
          </a:p>
        </p:txBody>
      </p:sp>
      <p:pic>
        <p:nvPicPr>
          <p:cNvPr id="5" name="Image 0" descr="preencoded.png">
            <a:extLst>
              <a:ext uri="{FF2B5EF4-FFF2-40B4-BE49-F238E27FC236}">
                <a16:creationId xmlns:a16="http://schemas.microsoft.com/office/drawing/2014/main" id="{2A7FA28A-BF65-0CAB-2F5F-91B58B124E8A}"/>
              </a:ext>
            </a:extLst>
          </p:cNvPr>
          <p:cNvPicPr>
            <a:picLocks noChangeAspect="1"/>
          </p:cNvPicPr>
          <p:nvPr/>
        </p:nvPicPr>
        <p:blipFill>
          <a:blip r:embed="rId3"/>
          <a:stretch>
            <a:fillRect/>
          </a:stretch>
        </p:blipFill>
        <p:spPr>
          <a:xfrm>
            <a:off x="874501" y="1235623"/>
            <a:ext cx="3037623" cy="4556435"/>
          </a:xfrm>
          <a:prstGeom prst="rect">
            <a:avLst/>
          </a:prstGeom>
        </p:spPr>
      </p:pic>
      <p:grpSp>
        <p:nvGrpSpPr>
          <p:cNvPr id="6" name="Group 5">
            <a:extLst>
              <a:ext uri="{FF2B5EF4-FFF2-40B4-BE49-F238E27FC236}">
                <a16:creationId xmlns:a16="http://schemas.microsoft.com/office/drawing/2014/main" id="{4BCDBFF0-8B59-A061-38A0-03024EDE35FF}"/>
              </a:ext>
            </a:extLst>
          </p:cNvPr>
          <p:cNvGrpSpPr/>
          <p:nvPr/>
        </p:nvGrpSpPr>
        <p:grpSpPr>
          <a:xfrm>
            <a:off x="4284388" y="2820311"/>
            <a:ext cx="7468552" cy="2027753"/>
            <a:chOff x="6324124" y="4385310"/>
            <a:chExt cx="7468552" cy="2027753"/>
          </a:xfrm>
        </p:grpSpPr>
        <p:sp>
          <p:nvSpPr>
            <p:cNvPr id="9" name="Text 1">
              <a:extLst>
                <a:ext uri="{FF2B5EF4-FFF2-40B4-BE49-F238E27FC236}">
                  <a16:creationId xmlns:a16="http://schemas.microsoft.com/office/drawing/2014/main" id="{8EEE2982-79CA-2D5D-5754-2E3BE7F93E3C}"/>
                </a:ext>
              </a:extLst>
            </p:cNvPr>
            <p:cNvSpPr/>
            <p:nvPr/>
          </p:nvSpPr>
          <p:spPr>
            <a:xfrm>
              <a:off x="6324124" y="4385310"/>
              <a:ext cx="2250162" cy="351949"/>
            </a:xfrm>
            <a:prstGeom prst="rect">
              <a:avLst/>
            </a:prstGeom>
            <a:noFill/>
            <a:ln/>
          </p:spPr>
          <p:txBody>
            <a:bodyPr wrap="none" lIns="0" tIns="0" rIns="0" bIns="0" rtlCol="0" anchor="t"/>
            <a:lstStyle/>
            <a:p>
              <a:pPr marL="0" indent="0" algn="l">
                <a:lnSpc>
                  <a:spcPts val="2750"/>
                </a:lnSpc>
                <a:buNone/>
              </a:pPr>
              <a:r>
                <a:rPr lang="en-US" sz="2200" b="1" dirty="0">
                  <a:solidFill>
                    <a:srgbClr val="00002E"/>
                  </a:solidFill>
                  <a:latin typeface="Nunito Semi Bold" pitchFamily="34" charset="0"/>
                  <a:ea typeface="Nunito Semi Bold" pitchFamily="34" charset="-122"/>
                  <a:cs typeface="Nunito Semi Bold" pitchFamily="34" charset="-120"/>
                </a:rPr>
                <a:t>Face-to-Face</a:t>
              </a:r>
              <a:endParaRPr lang="en-US" sz="2200" b="1" dirty="0"/>
            </a:p>
          </p:txBody>
        </p:sp>
        <p:sp>
          <p:nvSpPr>
            <p:cNvPr id="10" name="Text 2">
              <a:extLst>
                <a:ext uri="{FF2B5EF4-FFF2-40B4-BE49-F238E27FC236}">
                  <a16:creationId xmlns:a16="http://schemas.microsoft.com/office/drawing/2014/main" id="{0ED7E29F-8274-66ED-A5EF-6961CD9E4FBE}"/>
                </a:ext>
              </a:extLst>
            </p:cNvPr>
            <p:cNvSpPr/>
            <p:nvPr/>
          </p:nvSpPr>
          <p:spPr>
            <a:xfrm>
              <a:off x="6324124" y="4880848"/>
              <a:ext cx="2250162" cy="1149072"/>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Value personal connections and direct interactions.</a:t>
              </a:r>
              <a:endParaRPr lang="en-US" sz="1850" dirty="0"/>
            </a:p>
          </p:txBody>
        </p:sp>
        <p:sp>
          <p:nvSpPr>
            <p:cNvPr id="12" name="Text 3">
              <a:extLst>
                <a:ext uri="{FF2B5EF4-FFF2-40B4-BE49-F238E27FC236}">
                  <a16:creationId xmlns:a16="http://schemas.microsoft.com/office/drawing/2014/main" id="{979107C0-B9ED-5189-5C91-8B43E0885259}"/>
                </a:ext>
              </a:extLst>
            </p:cNvPr>
            <p:cNvSpPr/>
            <p:nvPr/>
          </p:nvSpPr>
          <p:spPr>
            <a:xfrm>
              <a:off x="8883564" y="4385310"/>
              <a:ext cx="2250162" cy="351949"/>
            </a:xfrm>
            <a:prstGeom prst="rect">
              <a:avLst/>
            </a:prstGeom>
            <a:noFill/>
            <a:ln/>
          </p:spPr>
          <p:txBody>
            <a:bodyPr wrap="none" lIns="0" tIns="0" rIns="0" bIns="0" rtlCol="0" anchor="t"/>
            <a:lstStyle/>
            <a:p>
              <a:pPr marL="0" indent="0" algn="l">
                <a:lnSpc>
                  <a:spcPts val="2750"/>
                </a:lnSpc>
                <a:buNone/>
              </a:pPr>
              <a:r>
                <a:rPr lang="en-US" sz="2200" b="1" dirty="0">
                  <a:solidFill>
                    <a:srgbClr val="00002E"/>
                  </a:solidFill>
                  <a:latin typeface="Nunito Semi Bold" pitchFamily="34" charset="0"/>
                  <a:ea typeface="Nunito Semi Bold" pitchFamily="34" charset="-122"/>
                  <a:cs typeface="Nunito Semi Bold" pitchFamily="34" charset="-120"/>
                </a:rPr>
                <a:t>Phone Calls</a:t>
              </a:r>
              <a:endParaRPr lang="en-US" sz="2200" b="1" dirty="0"/>
            </a:p>
          </p:txBody>
        </p:sp>
        <p:sp>
          <p:nvSpPr>
            <p:cNvPr id="13" name="Text 4">
              <a:extLst>
                <a:ext uri="{FF2B5EF4-FFF2-40B4-BE49-F238E27FC236}">
                  <a16:creationId xmlns:a16="http://schemas.microsoft.com/office/drawing/2014/main" id="{1423C180-B340-F102-C176-1EC0111B3105}"/>
                </a:ext>
              </a:extLst>
            </p:cNvPr>
            <p:cNvSpPr/>
            <p:nvPr/>
          </p:nvSpPr>
          <p:spPr>
            <a:xfrm>
              <a:off x="8893503" y="4880848"/>
              <a:ext cx="2250162" cy="1149072"/>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Comfortable with detailed phone conversations.</a:t>
              </a:r>
              <a:endParaRPr lang="en-US" sz="1850" dirty="0"/>
            </a:p>
          </p:txBody>
        </p:sp>
        <p:sp>
          <p:nvSpPr>
            <p:cNvPr id="15" name="Text 5">
              <a:extLst>
                <a:ext uri="{FF2B5EF4-FFF2-40B4-BE49-F238E27FC236}">
                  <a16:creationId xmlns:a16="http://schemas.microsoft.com/office/drawing/2014/main" id="{5FD04234-8295-5C49-5003-84DF34CD4737}"/>
                </a:ext>
              </a:extLst>
            </p:cNvPr>
            <p:cNvSpPr/>
            <p:nvPr/>
          </p:nvSpPr>
          <p:spPr>
            <a:xfrm>
              <a:off x="11542395" y="4385429"/>
              <a:ext cx="2250281" cy="351949"/>
            </a:xfrm>
            <a:prstGeom prst="rect">
              <a:avLst/>
            </a:prstGeom>
            <a:noFill/>
            <a:ln/>
          </p:spPr>
          <p:txBody>
            <a:bodyPr wrap="none" lIns="0" tIns="0" rIns="0" bIns="0" rtlCol="0" anchor="t"/>
            <a:lstStyle/>
            <a:p>
              <a:pPr marL="0" indent="0" algn="l">
                <a:lnSpc>
                  <a:spcPts val="2750"/>
                </a:lnSpc>
                <a:buNone/>
              </a:pPr>
              <a:r>
                <a:rPr lang="en-US" sz="2200" b="1" dirty="0">
                  <a:solidFill>
                    <a:srgbClr val="00002E"/>
                  </a:solidFill>
                  <a:latin typeface="Nunito Semi Bold" pitchFamily="34" charset="0"/>
                  <a:ea typeface="Nunito Semi Bold" pitchFamily="34" charset="-122"/>
                  <a:cs typeface="Nunito Semi Bold" pitchFamily="34" charset="-120"/>
                </a:rPr>
                <a:t>E-mail</a:t>
              </a:r>
              <a:endParaRPr lang="en-US" sz="2200" b="1" dirty="0"/>
            </a:p>
          </p:txBody>
        </p:sp>
        <p:sp>
          <p:nvSpPr>
            <p:cNvPr id="16" name="Text 6">
              <a:extLst>
                <a:ext uri="{FF2B5EF4-FFF2-40B4-BE49-F238E27FC236}">
                  <a16:creationId xmlns:a16="http://schemas.microsoft.com/office/drawing/2014/main" id="{023B27E5-1626-A8A4-92A8-402C84DC8A9E}"/>
                </a:ext>
              </a:extLst>
            </p:cNvPr>
            <p:cNvSpPr/>
            <p:nvPr/>
          </p:nvSpPr>
          <p:spPr>
            <a:xfrm>
              <a:off x="11542395" y="4880967"/>
              <a:ext cx="2250281" cy="1532096"/>
            </a:xfrm>
            <a:prstGeom prst="rect">
              <a:avLst/>
            </a:prstGeom>
            <a:noFill/>
            <a:ln/>
          </p:spPr>
          <p:txBody>
            <a:bodyPr wrap="squar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Email is secondary, for formal communication and documents.</a:t>
              </a:r>
              <a:endParaRPr lang="en-US" sz="1850" dirty="0"/>
            </a:p>
          </p:txBody>
        </p:sp>
      </p:grpSp>
    </p:spTree>
    <p:extLst>
      <p:ext uri="{BB962C8B-B14F-4D97-AF65-F5344CB8AC3E}">
        <p14:creationId xmlns:p14="http://schemas.microsoft.com/office/powerpoint/2010/main" val="3505996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F94E-A1F0-035A-755C-2931D2149368}"/>
              </a:ext>
            </a:extLst>
          </p:cNvPr>
          <p:cNvSpPr>
            <a:spLocks noGrp="1"/>
          </p:cNvSpPr>
          <p:nvPr>
            <p:ph type="title"/>
          </p:nvPr>
        </p:nvSpPr>
        <p:spPr/>
        <p:txBody>
          <a:bodyPr/>
          <a:lstStyle/>
          <a:p>
            <a:r>
              <a:rPr lang="en-US" dirty="0"/>
              <a:t>Communication Challenges</a:t>
            </a:r>
          </a:p>
        </p:txBody>
      </p:sp>
      <p:sp>
        <p:nvSpPr>
          <p:cNvPr id="4" name="Slide Number Placeholder 3">
            <a:extLst>
              <a:ext uri="{FF2B5EF4-FFF2-40B4-BE49-F238E27FC236}">
                <a16:creationId xmlns:a16="http://schemas.microsoft.com/office/drawing/2014/main" id="{C150EAF4-5F33-B12B-D648-701009118AB6}"/>
              </a:ext>
            </a:extLst>
          </p:cNvPr>
          <p:cNvSpPr>
            <a:spLocks noGrp="1"/>
          </p:cNvSpPr>
          <p:nvPr>
            <p:ph type="sldNum" sz="quarter" idx="12"/>
          </p:nvPr>
        </p:nvSpPr>
        <p:spPr/>
        <p:txBody>
          <a:bodyPr/>
          <a:lstStyle/>
          <a:p>
            <a:fld id="{1EAF2853-1F3B-4CB4-A469-EEA482916880}" type="slidenum">
              <a:rPr lang="en-US" smtClean="0"/>
              <a:pPr/>
              <a:t>12</a:t>
            </a:fld>
            <a:endParaRPr lang="en-US" sz="2000" dirty="0">
              <a:solidFill>
                <a:schemeClr val="tx1">
                  <a:lumMod val="40000"/>
                  <a:lumOff val="60000"/>
                </a:schemeClr>
              </a:solidFill>
            </a:endParaRPr>
          </a:p>
        </p:txBody>
      </p:sp>
      <p:grpSp>
        <p:nvGrpSpPr>
          <p:cNvPr id="5" name="Group 4">
            <a:extLst>
              <a:ext uri="{FF2B5EF4-FFF2-40B4-BE49-F238E27FC236}">
                <a16:creationId xmlns:a16="http://schemas.microsoft.com/office/drawing/2014/main" id="{ED037559-36B6-DF52-8472-248CC7ED990A}"/>
              </a:ext>
            </a:extLst>
          </p:cNvPr>
          <p:cNvGrpSpPr/>
          <p:nvPr/>
        </p:nvGrpSpPr>
        <p:grpSpPr>
          <a:xfrm>
            <a:off x="6294780" y="1818860"/>
            <a:ext cx="5964330" cy="3502360"/>
            <a:chOff x="2362406" y="2731175"/>
            <a:chExt cx="5943870" cy="3532360"/>
          </a:xfrm>
        </p:grpSpPr>
        <p:sp>
          <p:nvSpPr>
            <p:cNvPr id="7" name="Text 1">
              <a:extLst>
                <a:ext uri="{FF2B5EF4-FFF2-40B4-BE49-F238E27FC236}">
                  <a16:creationId xmlns:a16="http://schemas.microsoft.com/office/drawing/2014/main" id="{EBF6C872-F3EF-605F-78D0-5016E51739C8}"/>
                </a:ext>
              </a:extLst>
            </p:cNvPr>
            <p:cNvSpPr/>
            <p:nvPr/>
          </p:nvSpPr>
          <p:spPr>
            <a:xfrm>
              <a:off x="2362406" y="2731175"/>
              <a:ext cx="2921318" cy="351950"/>
            </a:xfrm>
            <a:prstGeom prst="rect">
              <a:avLst/>
            </a:prstGeom>
            <a:noFill/>
            <a:ln/>
          </p:spPr>
          <p:txBody>
            <a:bodyPr wrap="none" lIns="0" tIns="0" rIns="0" bIns="0" rtlCol="0" anchor="t"/>
            <a:lstStyle/>
            <a:p>
              <a:pPr marL="0" indent="0" algn="l">
                <a:lnSpc>
                  <a:spcPts val="2750"/>
                </a:lnSpc>
                <a:buNone/>
              </a:pPr>
              <a:r>
                <a:rPr lang="en-US" sz="2200" b="1" dirty="0">
                  <a:solidFill>
                    <a:srgbClr val="00002E"/>
                  </a:solidFill>
                  <a:latin typeface="Nunito Semi Bold" pitchFamily="34" charset="0"/>
                  <a:ea typeface="Nunito Semi Bold" pitchFamily="34" charset="-122"/>
                  <a:cs typeface="Nunito Semi Bold" pitchFamily="34" charset="-120"/>
                </a:rPr>
                <a:t>Technology Resistance</a:t>
              </a:r>
              <a:endParaRPr lang="en-US" sz="2200" b="1" dirty="0"/>
            </a:p>
          </p:txBody>
        </p:sp>
        <p:sp>
          <p:nvSpPr>
            <p:cNvPr id="8" name="Text 2">
              <a:extLst>
                <a:ext uri="{FF2B5EF4-FFF2-40B4-BE49-F238E27FC236}">
                  <a16:creationId xmlns:a16="http://schemas.microsoft.com/office/drawing/2014/main" id="{A3D4CF29-8E13-65B6-C03E-2015BA90B68B}"/>
                </a:ext>
              </a:extLst>
            </p:cNvPr>
            <p:cNvSpPr/>
            <p:nvPr/>
          </p:nvSpPr>
          <p:spPr>
            <a:xfrm>
              <a:off x="2393513" y="3096400"/>
              <a:ext cx="5912763" cy="383024"/>
            </a:xfrm>
            <a:prstGeom prst="rect">
              <a:avLst/>
            </a:prstGeom>
            <a:noFill/>
            <a:ln/>
          </p:spPr>
          <p:txBody>
            <a:bodyPr wrap="non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May resist newer communication technologies.</a:t>
              </a:r>
              <a:endParaRPr lang="en-US" sz="1850" dirty="0"/>
            </a:p>
          </p:txBody>
        </p:sp>
        <p:sp>
          <p:nvSpPr>
            <p:cNvPr id="10" name="Text 3">
              <a:extLst>
                <a:ext uri="{FF2B5EF4-FFF2-40B4-BE49-F238E27FC236}">
                  <a16:creationId xmlns:a16="http://schemas.microsoft.com/office/drawing/2014/main" id="{8981AE44-2784-14F1-6FF1-9D8922CDA8D1}"/>
                </a:ext>
              </a:extLst>
            </p:cNvPr>
            <p:cNvSpPr/>
            <p:nvPr/>
          </p:nvSpPr>
          <p:spPr>
            <a:xfrm>
              <a:off x="2393513" y="4062240"/>
              <a:ext cx="2816185" cy="351949"/>
            </a:xfrm>
            <a:prstGeom prst="rect">
              <a:avLst/>
            </a:prstGeom>
            <a:noFill/>
            <a:ln/>
          </p:spPr>
          <p:txBody>
            <a:bodyPr wrap="none" lIns="0" tIns="0" rIns="0" bIns="0" rtlCol="0" anchor="t"/>
            <a:lstStyle/>
            <a:p>
              <a:pPr marL="0" indent="0" algn="l">
                <a:lnSpc>
                  <a:spcPts val="2750"/>
                </a:lnSpc>
                <a:buNone/>
              </a:pPr>
              <a:r>
                <a:rPr lang="en-US" sz="2200" b="1" dirty="0">
                  <a:solidFill>
                    <a:srgbClr val="00002E"/>
                  </a:solidFill>
                  <a:latin typeface="Nunito Semi Bold" pitchFamily="34" charset="0"/>
                  <a:ea typeface="Nunito Semi Bold" pitchFamily="34" charset="-122"/>
                  <a:cs typeface="Nunito Semi Bold" pitchFamily="34" charset="-120"/>
                </a:rPr>
                <a:t>Detailed Discussions</a:t>
              </a:r>
              <a:endParaRPr lang="en-US" sz="2200" b="1" dirty="0"/>
            </a:p>
          </p:txBody>
        </p:sp>
        <p:sp>
          <p:nvSpPr>
            <p:cNvPr id="11" name="Text 4">
              <a:extLst>
                <a:ext uri="{FF2B5EF4-FFF2-40B4-BE49-F238E27FC236}">
                  <a16:creationId xmlns:a16="http://schemas.microsoft.com/office/drawing/2014/main" id="{1F44F12A-5186-7C14-BF00-F53826BE94BA}"/>
                </a:ext>
              </a:extLst>
            </p:cNvPr>
            <p:cNvSpPr/>
            <p:nvPr/>
          </p:nvSpPr>
          <p:spPr>
            <a:xfrm>
              <a:off x="2393513" y="4443674"/>
              <a:ext cx="5912763" cy="383024"/>
            </a:xfrm>
            <a:prstGeom prst="rect">
              <a:avLst/>
            </a:prstGeom>
            <a:noFill/>
            <a:ln/>
          </p:spPr>
          <p:txBody>
            <a:bodyPr wrap="non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Preference for longer, more detailed discussions.</a:t>
              </a:r>
              <a:endParaRPr lang="en-US" sz="1850" dirty="0"/>
            </a:p>
          </p:txBody>
        </p:sp>
        <p:sp>
          <p:nvSpPr>
            <p:cNvPr id="13" name="Text 5">
              <a:extLst>
                <a:ext uri="{FF2B5EF4-FFF2-40B4-BE49-F238E27FC236}">
                  <a16:creationId xmlns:a16="http://schemas.microsoft.com/office/drawing/2014/main" id="{DA904996-F2E6-F582-93BE-9B076863C507}"/>
                </a:ext>
              </a:extLst>
            </p:cNvPr>
            <p:cNvSpPr/>
            <p:nvPr/>
          </p:nvSpPr>
          <p:spPr>
            <a:xfrm>
              <a:off x="2382216" y="5526615"/>
              <a:ext cx="2816185" cy="351949"/>
            </a:xfrm>
            <a:prstGeom prst="rect">
              <a:avLst/>
            </a:prstGeom>
            <a:noFill/>
            <a:ln/>
          </p:spPr>
          <p:txBody>
            <a:bodyPr wrap="none" lIns="0" tIns="0" rIns="0" bIns="0" rtlCol="0" anchor="t"/>
            <a:lstStyle/>
            <a:p>
              <a:pPr marL="0" indent="0" algn="l">
                <a:lnSpc>
                  <a:spcPts val="2750"/>
                </a:lnSpc>
                <a:buNone/>
              </a:pPr>
              <a:r>
                <a:rPr lang="en-US" sz="2200" b="1" dirty="0">
                  <a:solidFill>
                    <a:srgbClr val="00002E"/>
                  </a:solidFill>
                  <a:latin typeface="Nunito Semi Bold" pitchFamily="34" charset="0"/>
                  <a:ea typeface="Nunito Semi Bold" pitchFamily="34" charset="-122"/>
                  <a:cs typeface="Nunito Semi Bold" pitchFamily="34" charset="-120"/>
                </a:rPr>
                <a:t>Informality</a:t>
              </a:r>
              <a:endParaRPr lang="en-US" sz="2200" b="1" dirty="0"/>
            </a:p>
          </p:txBody>
        </p:sp>
        <p:sp>
          <p:nvSpPr>
            <p:cNvPr id="14" name="Text 6">
              <a:extLst>
                <a:ext uri="{FF2B5EF4-FFF2-40B4-BE49-F238E27FC236}">
                  <a16:creationId xmlns:a16="http://schemas.microsoft.com/office/drawing/2014/main" id="{C5AA4EE5-ADD9-5900-D50C-2EF5F969583B}"/>
                </a:ext>
              </a:extLst>
            </p:cNvPr>
            <p:cNvSpPr/>
            <p:nvPr/>
          </p:nvSpPr>
          <p:spPr>
            <a:xfrm>
              <a:off x="2393513" y="5880511"/>
              <a:ext cx="5912763" cy="383024"/>
            </a:xfrm>
            <a:prstGeom prst="rect">
              <a:avLst/>
            </a:prstGeom>
            <a:noFill/>
            <a:ln/>
          </p:spPr>
          <p:txBody>
            <a:bodyPr wrap="none" lIns="0" tIns="0" rIns="0" bIns="0" rtlCol="0" anchor="t"/>
            <a:lstStyle/>
            <a:p>
              <a:pPr marL="0" indent="0" algn="l">
                <a:lnSpc>
                  <a:spcPts val="3000"/>
                </a:lnSpc>
                <a:buNone/>
              </a:pPr>
              <a:r>
                <a:rPr lang="en-US" sz="1850" dirty="0">
                  <a:solidFill>
                    <a:srgbClr val="00002E"/>
                  </a:solidFill>
                  <a:latin typeface="PT Sans" pitchFamily="34" charset="0"/>
                  <a:ea typeface="PT Sans" pitchFamily="34" charset="-122"/>
                  <a:cs typeface="PT Sans" pitchFamily="34" charset="-120"/>
                </a:rPr>
                <a:t>May view informal communication as unprofessional.</a:t>
              </a:r>
              <a:endParaRPr lang="en-US" sz="1850" dirty="0"/>
            </a:p>
          </p:txBody>
        </p:sp>
      </p:grpSp>
      <p:pic>
        <p:nvPicPr>
          <p:cNvPr id="1026" name="Picture 2" descr="Stressed Senior Man Talking On Cellphone And Using Laptop In Kitchen Stressed Senior Man Talking On Cellphone And Using Laptop In Kitchen, Anxious Elderly Gentleman Speaking With Customer Support, Having Problems With Computer Or Internet, Closeup Shot senior frustrated phone stock pictures, royalty-free photos &amp; images">
            <a:extLst>
              <a:ext uri="{FF2B5EF4-FFF2-40B4-BE49-F238E27FC236}">
                <a16:creationId xmlns:a16="http://schemas.microsoft.com/office/drawing/2014/main" id="{48D6A184-99A9-7A0E-ACD1-B00D06BC01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893" y="1862445"/>
            <a:ext cx="5078123" cy="3385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198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AC93ED51-B8D0-B30D-7584-5FA1DE95A51F}"/>
              </a:ext>
            </a:extLst>
          </p:cNvPr>
          <p:cNvSpPr/>
          <p:nvPr/>
        </p:nvSpPr>
        <p:spPr>
          <a:xfrm>
            <a:off x="1021095" y="3713787"/>
            <a:ext cx="6893873" cy="1375283"/>
          </a:xfrm>
          <a:prstGeom prst="roundRect">
            <a:avLst/>
          </a:prstGeom>
          <a:solidFill>
            <a:srgbClr val="B10F1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7ED6F31F-65D4-1844-2AAF-61A3FB92B1AA}"/>
              </a:ext>
            </a:extLst>
          </p:cNvPr>
          <p:cNvSpPr/>
          <p:nvPr/>
        </p:nvSpPr>
        <p:spPr>
          <a:xfrm>
            <a:off x="4738972" y="1772239"/>
            <a:ext cx="3090267" cy="1586187"/>
          </a:xfrm>
          <a:prstGeom prst="roundRect">
            <a:avLst/>
          </a:prstGeom>
          <a:solidFill>
            <a:srgbClr val="B10F1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8F1F1D9F-81D2-E34D-5F53-4889DA728226}"/>
              </a:ext>
            </a:extLst>
          </p:cNvPr>
          <p:cNvSpPr/>
          <p:nvPr/>
        </p:nvSpPr>
        <p:spPr>
          <a:xfrm>
            <a:off x="1046375" y="1772239"/>
            <a:ext cx="3090267" cy="1580137"/>
          </a:xfrm>
          <a:prstGeom prst="roundRect">
            <a:avLst/>
          </a:prstGeom>
          <a:solidFill>
            <a:srgbClr val="B10F1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32521F-D292-B683-9D7A-A328F64D4802}"/>
              </a:ext>
            </a:extLst>
          </p:cNvPr>
          <p:cNvSpPr>
            <a:spLocks noGrp="1"/>
          </p:cNvSpPr>
          <p:nvPr>
            <p:ph type="title"/>
          </p:nvPr>
        </p:nvSpPr>
        <p:spPr/>
        <p:txBody>
          <a:bodyPr/>
          <a:lstStyle/>
          <a:p>
            <a:r>
              <a:rPr lang="en-US" dirty="0"/>
              <a:t>Effective Communication Strategies</a:t>
            </a:r>
          </a:p>
        </p:txBody>
      </p:sp>
      <p:sp>
        <p:nvSpPr>
          <p:cNvPr id="4" name="Slide Number Placeholder 3">
            <a:extLst>
              <a:ext uri="{FF2B5EF4-FFF2-40B4-BE49-F238E27FC236}">
                <a16:creationId xmlns:a16="http://schemas.microsoft.com/office/drawing/2014/main" id="{FBD0BABB-1DF7-9E82-3996-392221754377}"/>
              </a:ext>
            </a:extLst>
          </p:cNvPr>
          <p:cNvSpPr>
            <a:spLocks noGrp="1"/>
          </p:cNvSpPr>
          <p:nvPr>
            <p:ph type="sldNum" sz="quarter" idx="12"/>
          </p:nvPr>
        </p:nvSpPr>
        <p:spPr/>
        <p:txBody>
          <a:bodyPr/>
          <a:lstStyle/>
          <a:p>
            <a:fld id="{1EAF2853-1F3B-4CB4-A469-EEA482916880}" type="slidenum">
              <a:rPr lang="en-US" smtClean="0"/>
              <a:pPr/>
              <a:t>13</a:t>
            </a:fld>
            <a:endParaRPr lang="en-US" sz="2000" dirty="0">
              <a:solidFill>
                <a:schemeClr val="tx1">
                  <a:lumMod val="40000"/>
                  <a:lumOff val="60000"/>
                </a:schemeClr>
              </a:solidFill>
            </a:endParaRPr>
          </a:p>
        </p:txBody>
      </p:sp>
      <p:grpSp>
        <p:nvGrpSpPr>
          <p:cNvPr id="5" name="Group 4">
            <a:extLst>
              <a:ext uri="{FF2B5EF4-FFF2-40B4-BE49-F238E27FC236}">
                <a16:creationId xmlns:a16="http://schemas.microsoft.com/office/drawing/2014/main" id="{765B1E75-CE32-B5EB-9C42-A8789CFD915C}"/>
              </a:ext>
            </a:extLst>
          </p:cNvPr>
          <p:cNvGrpSpPr/>
          <p:nvPr/>
        </p:nvGrpSpPr>
        <p:grpSpPr>
          <a:xfrm>
            <a:off x="1266871" y="1933463"/>
            <a:ext cx="6944201" cy="2837825"/>
            <a:chOff x="1099899" y="3546397"/>
            <a:chExt cx="6944201" cy="2837825"/>
          </a:xfrm>
        </p:grpSpPr>
        <p:sp>
          <p:nvSpPr>
            <p:cNvPr id="7" name="Text 2">
              <a:extLst>
                <a:ext uri="{FF2B5EF4-FFF2-40B4-BE49-F238E27FC236}">
                  <a16:creationId xmlns:a16="http://schemas.microsoft.com/office/drawing/2014/main" id="{6902B8A9-37C0-9871-F5EE-0AA753A82268}"/>
                </a:ext>
              </a:extLst>
            </p:cNvPr>
            <p:cNvSpPr/>
            <p:nvPr/>
          </p:nvSpPr>
          <p:spPr>
            <a:xfrm>
              <a:off x="1099899" y="3546397"/>
              <a:ext cx="2816185" cy="351949"/>
            </a:xfrm>
            <a:prstGeom prst="rect">
              <a:avLst/>
            </a:prstGeom>
            <a:noFill/>
            <a:ln/>
          </p:spPr>
          <p:txBody>
            <a:bodyPr wrap="none" lIns="0" tIns="0" rIns="0" bIns="0" rtlCol="0" anchor="t"/>
            <a:lstStyle/>
            <a:p>
              <a:pPr marL="0" indent="0">
                <a:lnSpc>
                  <a:spcPts val="2750"/>
                </a:lnSpc>
                <a:buNone/>
              </a:pPr>
              <a:r>
                <a:rPr lang="en-US" sz="2200" b="1" dirty="0">
                  <a:solidFill>
                    <a:schemeClr val="bg1"/>
                  </a:solidFill>
                  <a:latin typeface="Nunito Semi Bold" pitchFamily="34" charset="0"/>
                  <a:ea typeface="Nunito Semi Bold" pitchFamily="34" charset="-122"/>
                  <a:cs typeface="Nunito Semi Bold" pitchFamily="34" charset="-120"/>
                </a:rPr>
                <a:t>Schedule Meetings</a:t>
              </a:r>
              <a:endParaRPr lang="en-US" sz="2200" b="1" dirty="0">
                <a:solidFill>
                  <a:schemeClr val="bg1"/>
                </a:solidFill>
              </a:endParaRPr>
            </a:p>
          </p:txBody>
        </p:sp>
        <p:sp>
          <p:nvSpPr>
            <p:cNvPr id="8" name="Text 3">
              <a:extLst>
                <a:ext uri="{FF2B5EF4-FFF2-40B4-BE49-F238E27FC236}">
                  <a16:creationId xmlns:a16="http://schemas.microsoft.com/office/drawing/2014/main" id="{3B74A8A9-946B-E2DE-C942-24E6EC7D6CEB}"/>
                </a:ext>
              </a:extLst>
            </p:cNvPr>
            <p:cNvSpPr/>
            <p:nvPr/>
          </p:nvSpPr>
          <p:spPr>
            <a:xfrm>
              <a:off x="1099899" y="4041935"/>
              <a:ext cx="3090267" cy="766048"/>
            </a:xfrm>
            <a:prstGeom prst="rect">
              <a:avLst/>
            </a:prstGeom>
            <a:noFill/>
            <a:ln/>
          </p:spPr>
          <p:txBody>
            <a:bodyPr wrap="square" lIns="0" tIns="0" rIns="0" bIns="0" rtlCol="0" anchor="t"/>
            <a:lstStyle/>
            <a:p>
              <a:pPr marL="0" indent="0">
                <a:lnSpc>
                  <a:spcPts val="3000"/>
                </a:lnSpc>
                <a:buNone/>
              </a:pPr>
              <a:r>
                <a:rPr lang="en-US" sz="1850" dirty="0">
                  <a:solidFill>
                    <a:schemeClr val="bg1"/>
                  </a:solidFill>
                  <a:latin typeface="PT Sans" pitchFamily="34" charset="0"/>
                  <a:ea typeface="PT Sans" pitchFamily="34" charset="-122"/>
                  <a:cs typeface="PT Sans" pitchFamily="34" charset="-120"/>
                </a:rPr>
                <a:t>Schedule face-to-face meetings when possible.</a:t>
              </a:r>
              <a:endParaRPr lang="en-US" sz="1850" dirty="0">
                <a:solidFill>
                  <a:schemeClr val="bg1"/>
                </a:solidFill>
              </a:endParaRPr>
            </a:p>
          </p:txBody>
        </p:sp>
        <p:sp>
          <p:nvSpPr>
            <p:cNvPr id="10" name="Text 5">
              <a:extLst>
                <a:ext uri="{FF2B5EF4-FFF2-40B4-BE49-F238E27FC236}">
                  <a16:creationId xmlns:a16="http://schemas.microsoft.com/office/drawing/2014/main" id="{68A79561-25DC-61CC-17E1-401CCD915722}"/>
                </a:ext>
              </a:extLst>
            </p:cNvPr>
            <p:cNvSpPr/>
            <p:nvPr/>
          </p:nvSpPr>
          <p:spPr>
            <a:xfrm>
              <a:off x="4846082" y="3546397"/>
              <a:ext cx="2816185" cy="351949"/>
            </a:xfrm>
            <a:prstGeom prst="rect">
              <a:avLst/>
            </a:prstGeom>
            <a:noFill/>
            <a:ln/>
          </p:spPr>
          <p:txBody>
            <a:bodyPr wrap="none" lIns="0" tIns="0" rIns="0" bIns="0" rtlCol="0" anchor="t"/>
            <a:lstStyle/>
            <a:p>
              <a:pPr marL="0" indent="0">
                <a:lnSpc>
                  <a:spcPts val="2750"/>
                </a:lnSpc>
                <a:buNone/>
              </a:pPr>
              <a:r>
                <a:rPr lang="en-US" sz="2200" b="1" dirty="0">
                  <a:solidFill>
                    <a:schemeClr val="bg1"/>
                  </a:solidFill>
                  <a:latin typeface="Nunito Semi Bold" pitchFamily="34" charset="0"/>
                  <a:ea typeface="Nunito Semi Bold" pitchFamily="34" charset="-122"/>
                  <a:cs typeface="Nunito Semi Bold" pitchFamily="34" charset="-120"/>
                </a:rPr>
                <a:t>Provide Context</a:t>
              </a:r>
              <a:endParaRPr lang="en-US" sz="2200" b="1" dirty="0">
                <a:solidFill>
                  <a:schemeClr val="bg1"/>
                </a:solidFill>
              </a:endParaRPr>
            </a:p>
          </p:txBody>
        </p:sp>
        <p:sp>
          <p:nvSpPr>
            <p:cNvPr id="11" name="Text 6">
              <a:extLst>
                <a:ext uri="{FF2B5EF4-FFF2-40B4-BE49-F238E27FC236}">
                  <a16:creationId xmlns:a16="http://schemas.microsoft.com/office/drawing/2014/main" id="{4230D3A4-DEED-D649-F48C-147004D8AEEF}"/>
                </a:ext>
              </a:extLst>
            </p:cNvPr>
            <p:cNvSpPr/>
            <p:nvPr/>
          </p:nvSpPr>
          <p:spPr>
            <a:xfrm>
              <a:off x="4846082" y="4006353"/>
              <a:ext cx="3090267" cy="766048"/>
            </a:xfrm>
            <a:prstGeom prst="rect">
              <a:avLst/>
            </a:prstGeom>
            <a:noFill/>
            <a:ln/>
          </p:spPr>
          <p:txBody>
            <a:bodyPr wrap="square" lIns="0" tIns="0" rIns="0" bIns="0" rtlCol="0" anchor="t"/>
            <a:lstStyle/>
            <a:p>
              <a:pPr marL="0" indent="0">
                <a:lnSpc>
                  <a:spcPts val="3000"/>
                </a:lnSpc>
                <a:buNone/>
              </a:pPr>
              <a:r>
                <a:rPr lang="en-US" sz="1850" dirty="0">
                  <a:solidFill>
                    <a:schemeClr val="bg1"/>
                  </a:solidFill>
                  <a:latin typeface="PT Sans" pitchFamily="34" charset="0"/>
                  <a:ea typeface="PT Sans" pitchFamily="34" charset="-122"/>
                  <a:cs typeface="PT Sans" pitchFamily="34" charset="-120"/>
                </a:rPr>
                <a:t>Provide context and background information.</a:t>
              </a:r>
              <a:endParaRPr lang="en-US" sz="1850" dirty="0">
                <a:solidFill>
                  <a:schemeClr val="bg1"/>
                </a:solidFill>
              </a:endParaRPr>
            </a:p>
          </p:txBody>
        </p:sp>
        <p:sp>
          <p:nvSpPr>
            <p:cNvPr id="13" name="Text 8">
              <a:extLst>
                <a:ext uri="{FF2B5EF4-FFF2-40B4-BE49-F238E27FC236}">
                  <a16:creationId xmlns:a16="http://schemas.microsoft.com/office/drawing/2014/main" id="{99DA9A0E-9103-FCEE-0A4B-EA0D03479031}"/>
                </a:ext>
              </a:extLst>
            </p:cNvPr>
            <p:cNvSpPr/>
            <p:nvPr/>
          </p:nvSpPr>
          <p:spPr>
            <a:xfrm>
              <a:off x="1099899" y="5571649"/>
              <a:ext cx="2816185" cy="351949"/>
            </a:xfrm>
            <a:prstGeom prst="rect">
              <a:avLst/>
            </a:prstGeom>
            <a:noFill/>
            <a:ln/>
          </p:spPr>
          <p:txBody>
            <a:bodyPr wrap="none" lIns="0" tIns="0" rIns="0" bIns="0" rtlCol="0" anchor="t"/>
            <a:lstStyle/>
            <a:p>
              <a:pPr marL="0" indent="0">
                <a:lnSpc>
                  <a:spcPts val="2750"/>
                </a:lnSpc>
                <a:buNone/>
              </a:pPr>
              <a:r>
                <a:rPr lang="en-US" sz="2200" b="1" dirty="0">
                  <a:solidFill>
                    <a:schemeClr val="bg1"/>
                  </a:solidFill>
                  <a:latin typeface="Nunito Semi Bold" pitchFamily="34" charset="0"/>
                  <a:ea typeface="Nunito Semi Bold" pitchFamily="34" charset="-122"/>
                  <a:cs typeface="Nunito Semi Bold" pitchFamily="34" charset="-120"/>
                </a:rPr>
                <a:t>Use Formal Language</a:t>
              </a:r>
              <a:endParaRPr lang="en-US" sz="2200" b="1" dirty="0">
                <a:solidFill>
                  <a:schemeClr val="bg1"/>
                </a:solidFill>
              </a:endParaRPr>
            </a:p>
          </p:txBody>
        </p:sp>
        <p:sp>
          <p:nvSpPr>
            <p:cNvPr id="14" name="Text 9">
              <a:extLst>
                <a:ext uri="{FF2B5EF4-FFF2-40B4-BE49-F238E27FC236}">
                  <a16:creationId xmlns:a16="http://schemas.microsoft.com/office/drawing/2014/main" id="{6BDFB39E-29C8-5C2B-4F65-CC25BB857700}"/>
                </a:ext>
              </a:extLst>
            </p:cNvPr>
            <p:cNvSpPr/>
            <p:nvPr/>
          </p:nvSpPr>
          <p:spPr>
            <a:xfrm>
              <a:off x="1099899" y="6001198"/>
              <a:ext cx="6944201" cy="383024"/>
            </a:xfrm>
            <a:prstGeom prst="rect">
              <a:avLst/>
            </a:prstGeom>
            <a:noFill/>
            <a:ln/>
          </p:spPr>
          <p:txBody>
            <a:bodyPr wrap="none" lIns="0" tIns="0" rIns="0" bIns="0" rtlCol="0" anchor="t"/>
            <a:lstStyle/>
            <a:p>
              <a:pPr marL="0" indent="0">
                <a:lnSpc>
                  <a:spcPts val="3000"/>
                </a:lnSpc>
                <a:buNone/>
              </a:pPr>
              <a:r>
                <a:rPr lang="en-US" sz="1850" dirty="0">
                  <a:solidFill>
                    <a:schemeClr val="bg1"/>
                  </a:solidFill>
                  <a:latin typeface="PT Sans" pitchFamily="34" charset="0"/>
                  <a:ea typeface="PT Sans" pitchFamily="34" charset="-122"/>
                  <a:cs typeface="PT Sans" pitchFamily="34" charset="-120"/>
                </a:rPr>
                <a:t>Use a formal language and a professional tone.</a:t>
              </a:r>
              <a:endParaRPr lang="en-US" sz="1850" dirty="0">
                <a:solidFill>
                  <a:schemeClr val="bg1"/>
                </a:solidFill>
              </a:endParaRPr>
            </a:p>
          </p:txBody>
        </p:sp>
      </p:grpSp>
      <p:pic>
        <p:nvPicPr>
          <p:cNvPr id="15" name="Image 0" descr="preencoded.png">
            <a:extLst>
              <a:ext uri="{FF2B5EF4-FFF2-40B4-BE49-F238E27FC236}">
                <a16:creationId xmlns:a16="http://schemas.microsoft.com/office/drawing/2014/main" id="{3C0FCDE7-3125-6CEB-9C71-BDBD7885FD93}"/>
              </a:ext>
            </a:extLst>
          </p:cNvPr>
          <p:cNvPicPr>
            <a:picLocks noChangeAspect="1"/>
          </p:cNvPicPr>
          <p:nvPr/>
        </p:nvPicPr>
        <p:blipFill>
          <a:blip r:embed="rId3"/>
          <a:stretch>
            <a:fillRect/>
          </a:stretch>
        </p:blipFill>
        <p:spPr>
          <a:xfrm>
            <a:off x="8908609" y="1426518"/>
            <a:ext cx="2669975" cy="4004963"/>
          </a:xfrm>
          <a:prstGeom prst="rect">
            <a:avLst/>
          </a:prstGeom>
        </p:spPr>
      </p:pic>
    </p:spTree>
    <p:extLst>
      <p:ext uri="{BB962C8B-B14F-4D97-AF65-F5344CB8AC3E}">
        <p14:creationId xmlns:p14="http://schemas.microsoft.com/office/powerpoint/2010/main" val="4274138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7159D-7788-0FDB-4D40-DF8AD30E65B5}"/>
              </a:ext>
            </a:extLst>
          </p:cNvPr>
          <p:cNvSpPr>
            <a:spLocks noGrp="1"/>
          </p:cNvSpPr>
          <p:nvPr>
            <p:ph type="title"/>
          </p:nvPr>
        </p:nvSpPr>
        <p:spPr/>
        <p:txBody>
          <a:bodyPr/>
          <a:lstStyle/>
          <a:p>
            <a:r>
              <a:rPr lang="en-US" dirty="0"/>
              <a:t>Generation X</a:t>
            </a:r>
          </a:p>
        </p:txBody>
      </p:sp>
      <p:pic>
        <p:nvPicPr>
          <p:cNvPr id="6" name="Content Placeholder 5" descr="A collage of women with different hair styles&#10;&#10;AI-generated content may be incorrect.">
            <a:extLst>
              <a:ext uri="{FF2B5EF4-FFF2-40B4-BE49-F238E27FC236}">
                <a16:creationId xmlns:a16="http://schemas.microsoft.com/office/drawing/2014/main" id="{6676EC20-C6A5-03AC-888E-248E7210EF9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52250" y="1229990"/>
            <a:ext cx="3955521" cy="4872209"/>
          </a:xfrm>
        </p:spPr>
      </p:pic>
      <p:sp>
        <p:nvSpPr>
          <p:cNvPr id="4" name="Slide Number Placeholder 3">
            <a:extLst>
              <a:ext uri="{FF2B5EF4-FFF2-40B4-BE49-F238E27FC236}">
                <a16:creationId xmlns:a16="http://schemas.microsoft.com/office/drawing/2014/main" id="{ECA2BE44-56BF-8C57-569B-E339E88CA2DA}"/>
              </a:ext>
            </a:extLst>
          </p:cNvPr>
          <p:cNvSpPr>
            <a:spLocks noGrp="1"/>
          </p:cNvSpPr>
          <p:nvPr>
            <p:ph type="sldNum" sz="quarter" idx="12"/>
          </p:nvPr>
        </p:nvSpPr>
        <p:spPr/>
        <p:txBody>
          <a:bodyPr/>
          <a:lstStyle/>
          <a:p>
            <a:fld id="{1EAF2853-1F3B-4CB4-A469-EEA482916880}" type="slidenum">
              <a:rPr lang="en-US" smtClean="0"/>
              <a:pPr/>
              <a:t>14</a:t>
            </a:fld>
            <a:endParaRPr lang="en-US" sz="2000" dirty="0">
              <a:solidFill>
                <a:schemeClr val="tx1">
                  <a:lumMod val="40000"/>
                  <a:lumOff val="60000"/>
                </a:schemeClr>
              </a:solidFill>
            </a:endParaRPr>
          </a:p>
        </p:txBody>
      </p:sp>
    </p:spTree>
    <p:extLst>
      <p:ext uri="{BB962C8B-B14F-4D97-AF65-F5344CB8AC3E}">
        <p14:creationId xmlns:p14="http://schemas.microsoft.com/office/powerpoint/2010/main" val="3778779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0C08-905D-BB8B-5709-608F4DCF4030}"/>
              </a:ext>
            </a:extLst>
          </p:cNvPr>
          <p:cNvSpPr>
            <a:spLocks noGrp="1"/>
          </p:cNvSpPr>
          <p:nvPr>
            <p:ph type="title"/>
          </p:nvPr>
        </p:nvSpPr>
        <p:spPr/>
        <p:txBody>
          <a:bodyPr/>
          <a:lstStyle/>
          <a:p>
            <a:r>
              <a:rPr lang="en-US" dirty="0"/>
              <a:t>Generation X</a:t>
            </a:r>
          </a:p>
        </p:txBody>
      </p:sp>
      <p:sp>
        <p:nvSpPr>
          <p:cNvPr id="4" name="Slide Number Placeholder 3">
            <a:extLst>
              <a:ext uri="{FF2B5EF4-FFF2-40B4-BE49-F238E27FC236}">
                <a16:creationId xmlns:a16="http://schemas.microsoft.com/office/drawing/2014/main" id="{77904345-3157-1EB4-1CDD-7C9416AD33F9}"/>
              </a:ext>
            </a:extLst>
          </p:cNvPr>
          <p:cNvSpPr>
            <a:spLocks noGrp="1"/>
          </p:cNvSpPr>
          <p:nvPr>
            <p:ph type="sldNum" sz="quarter" idx="12"/>
          </p:nvPr>
        </p:nvSpPr>
        <p:spPr/>
        <p:txBody>
          <a:bodyPr/>
          <a:lstStyle/>
          <a:p>
            <a:fld id="{1EAF2853-1F3B-4CB4-A469-EEA482916880}" type="slidenum">
              <a:rPr lang="en-US" smtClean="0"/>
              <a:pPr/>
              <a:t>15</a:t>
            </a:fld>
            <a:endParaRPr lang="en-US" sz="2000" dirty="0">
              <a:solidFill>
                <a:schemeClr val="tx1">
                  <a:lumMod val="40000"/>
                  <a:lumOff val="60000"/>
                </a:schemeClr>
              </a:solidFill>
            </a:endParaRPr>
          </a:p>
        </p:txBody>
      </p:sp>
      <p:grpSp>
        <p:nvGrpSpPr>
          <p:cNvPr id="5" name="Group 4">
            <a:extLst>
              <a:ext uri="{FF2B5EF4-FFF2-40B4-BE49-F238E27FC236}">
                <a16:creationId xmlns:a16="http://schemas.microsoft.com/office/drawing/2014/main" id="{F8B12355-851D-85B4-EF2F-02DE671CDEB9}"/>
              </a:ext>
            </a:extLst>
          </p:cNvPr>
          <p:cNvGrpSpPr/>
          <p:nvPr/>
        </p:nvGrpSpPr>
        <p:grpSpPr>
          <a:xfrm>
            <a:off x="1294667" y="3299206"/>
            <a:ext cx="10318284" cy="1740336"/>
            <a:chOff x="837724" y="3788093"/>
            <a:chExt cx="12977812" cy="1740336"/>
          </a:xfrm>
        </p:grpSpPr>
        <p:sp>
          <p:nvSpPr>
            <p:cNvPr id="6" name="Text 1">
              <a:extLst>
                <a:ext uri="{FF2B5EF4-FFF2-40B4-BE49-F238E27FC236}">
                  <a16:creationId xmlns:a16="http://schemas.microsoft.com/office/drawing/2014/main" id="{77CD7DC4-9730-815C-99A3-3C5CCC39F01B}"/>
                </a:ext>
              </a:extLst>
            </p:cNvPr>
            <p:cNvSpPr/>
            <p:nvPr/>
          </p:nvSpPr>
          <p:spPr>
            <a:xfrm>
              <a:off x="837724" y="3788093"/>
              <a:ext cx="2800826" cy="351949"/>
            </a:xfrm>
            <a:prstGeom prst="rect">
              <a:avLst/>
            </a:prstGeom>
            <a:noFill/>
            <a:ln/>
          </p:spPr>
          <p:txBody>
            <a:bodyPr wrap="none" lIns="0" tIns="0" rIns="0" bIns="0" rtlCol="0" anchor="t"/>
            <a:lstStyle/>
            <a:p>
              <a:pPr marL="0" indent="0">
                <a:lnSpc>
                  <a:spcPts val="2750"/>
                </a:lnSpc>
                <a:buNone/>
              </a:pPr>
              <a:r>
                <a:rPr lang="en-US" sz="2200" b="1" dirty="0">
                  <a:solidFill>
                    <a:srgbClr val="464646"/>
                  </a:solidFill>
                  <a:latin typeface="Kanit" pitchFamily="34" charset="0"/>
                  <a:ea typeface="Kanit" pitchFamily="34" charset="-122"/>
                  <a:cs typeface="Kanit" pitchFamily="34" charset="-120"/>
                </a:rPr>
                <a:t>Demographics</a:t>
              </a:r>
              <a:endParaRPr lang="en-US" sz="2200" b="1" dirty="0">
                <a:solidFill>
                  <a:srgbClr val="464646"/>
                </a:solidFill>
              </a:endParaRPr>
            </a:p>
          </p:txBody>
        </p:sp>
        <p:sp>
          <p:nvSpPr>
            <p:cNvPr id="7" name="Text 2">
              <a:extLst>
                <a:ext uri="{FF2B5EF4-FFF2-40B4-BE49-F238E27FC236}">
                  <a16:creationId xmlns:a16="http://schemas.microsoft.com/office/drawing/2014/main" id="{9002BE57-1B0A-8FC1-DCAA-25319665B901}"/>
                </a:ext>
              </a:extLst>
            </p:cNvPr>
            <p:cNvSpPr/>
            <p:nvPr/>
          </p:nvSpPr>
          <p:spPr>
            <a:xfrm>
              <a:off x="837724" y="4379357"/>
              <a:ext cx="2800826" cy="766048"/>
            </a:xfrm>
            <a:prstGeom prst="rect">
              <a:avLst/>
            </a:prstGeom>
            <a:noFill/>
            <a:ln/>
          </p:spPr>
          <p:txBody>
            <a:bodyPr wrap="square" lIns="0" tIns="0" rIns="0" bIns="0" rtlCol="0" anchor="t"/>
            <a:lstStyle/>
            <a:p>
              <a:pPr marL="0" indent="0">
                <a:lnSpc>
                  <a:spcPts val="3000"/>
                </a:lnSpc>
                <a:buNone/>
              </a:pPr>
              <a:r>
                <a:rPr lang="en-US" sz="1850" dirty="0">
                  <a:solidFill>
                    <a:srgbClr val="464646"/>
                  </a:solidFill>
                  <a:latin typeface="Martel Sans Light" pitchFamily="34" charset="0"/>
                  <a:ea typeface="Martel Sans Light" pitchFamily="34" charset="-122"/>
                  <a:cs typeface="Martel Sans Light" pitchFamily="34" charset="-120"/>
                </a:rPr>
                <a:t>Born between 1965 and 1980. Currently aged 45 to 60 years old.</a:t>
              </a:r>
              <a:endParaRPr lang="en-US" sz="1850" dirty="0">
                <a:solidFill>
                  <a:srgbClr val="464646"/>
                </a:solidFill>
              </a:endParaRPr>
            </a:p>
          </p:txBody>
        </p:sp>
        <p:sp>
          <p:nvSpPr>
            <p:cNvPr id="8" name="Text 3">
              <a:extLst>
                <a:ext uri="{FF2B5EF4-FFF2-40B4-BE49-F238E27FC236}">
                  <a16:creationId xmlns:a16="http://schemas.microsoft.com/office/drawing/2014/main" id="{14D1C079-1D28-C349-F216-66306343DB01}"/>
                </a:ext>
              </a:extLst>
            </p:cNvPr>
            <p:cNvSpPr/>
            <p:nvPr/>
          </p:nvSpPr>
          <p:spPr>
            <a:xfrm>
              <a:off x="7494410" y="3788093"/>
              <a:ext cx="2800826" cy="351949"/>
            </a:xfrm>
            <a:prstGeom prst="rect">
              <a:avLst/>
            </a:prstGeom>
            <a:noFill/>
            <a:ln/>
          </p:spPr>
          <p:txBody>
            <a:bodyPr wrap="none" lIns="0" tIns="0" rIns="0" bIns="0" rtlCol="0" anchor="t"/>
            <a:lstStyle/>
            <a:p>
              <a:pPr marL="0" indent="0">
                <a:lnSpc>
                  <a:spcPts val="2750"/>
                </a:lnSpc>
                <a:buNone/>
              </a:pPr>
              <a:r>
                <a:rPr lang="en-US" sz="2200" b="1" dirty="0">
                  <a:solidFill>
                    <a:srgbClr val="464646"/>
                  </a:solidFill>
                  <a:latin typeface="Kanit" pitchFamily="34" charset="0"/>
                  <a:ea typeface="Kanit" pitchFamily="34" charset="-122"/>
                  <a:cs typeface="Kanit" pitchFamily="34" charset="-120"/>
                </a:rPr>
                <a:t>Analog &amp; Digital</a:t>
              </a:r>
              <a:endParaRPr lang="en-US" sz="2200" b="1" dirty="0">
                <a:solidFill>
                  <a:srgbClr val="464646"/>
                </a:solidFill>
              </a:endParaRPr>
            </a:p>
          </p:txBody>
        </p:sp>
        <p:sp>
          <p:nvSpPr>
            <p:cNvPr id="9" name="Text 4">
              <a:extLst>
                <a:ext uri="{FF2B5EF4-FFF2-40B4-BE49-F238E27FC236}">
                  <a16:creationId xmlns:a16="http://schemas.microsoft.com/office/drawing/2014/main" id="{A5065424-D249-445D-C6D2-1F8847ED0EA9}"/>
                </a:ext>
              </a:extLst>
            </p:cNvPr>
            <p:cNvSpPr/>
            <p:nvPr/>
          </p:nvSpPr>
          <p:spPr>
            <a:xfrm>
              <a:off x="7440400" y="4375461"/>
              <a:ext cx="2800826" cy="1149072"/>
            </a:xfrm>
            <a:prstGeom prst="rect">
              <a:avLst/>
            </a:prstGeom>
            <a:noFill/>
            <a:ln/>
          </p:spPr>
          <p:txBody>
            <a:bodyPr wrap="square" lIns="0" tIns="0" rIns="0" bIns="0" rtlCol="0" anchor="t"/>
            <a:lstStyle/>
            <a:p>
              <a:pPr marL="0" indent="0">
                <a:lnSpc>
                  <a:spcPts val="3000"/>
                </a:lnSpc>
                <a:buNone/>
              </a:pPr>
              <a:r>
                <a:rPr lang="en-US" sz="1850" dirty="0">
                  <a:solidFill>
                    <a:srgbClr val="464646"/>
                  </a:solidFill>
                  <a:latin typeface="Martel Sans Light" pitchFamily="34" charset="0"/>
                  <a:ea typeface="Martel Sans Light" pitchFamily="34" charset="-122"/>
                  <a:cs typeface="Martel Sans Light" pitchFamily="34" charset="-120"/>
                </a:rPr>
                <a:t>Experienced both analog and digital revolutions firsthand.</a:t>
              </a:r>
              <a:endParaRPr lang="en-US" sz="1850" dirty="0">
                <a:solidFill>
                  <a:srgbClr val="464646"/>
                </a:solidFill>
              </a:endParaRPr>
            </a:p>
          </p:txBody>
        </p:sp>
        <p:sp>
          <p:nvSpPr>
            <p:cNvPr id="10" name="Text 5">
              <a:extLst>
                <a:ext uri="{FF2B5EF4-FFF2-40B4-BE49-F238E27FC236}">
                  <a16:creationId xmlns:a16="http://schemas.microsoft.com/office/drawing/2014/main" id="{89EF2DD7-22B9-E6B8-1732-5C1DC05DFC63}"/>
                </a:ext>
              </a:extLst>
            </p:cNvPr>
            <p:cNvSpPr/>
            <p:nvPr/>
          </p:nvSpPr>
          <p:spPr>
            <a:xfrm>
              <a:off x="4412034" y="3788093"/>
              <a:ext cx="2800826" cy="351949"/>
            </a:xfrm>
            <a:prstGeom prst="rect">
              <a:avLst/>
            </a:prstGeom>
            <a:noFill/>
            <a:ln/>
          </p:spPr>
          <p:txBody>
            <a:bodyPr wrap="none" lIns="0" tIns="0" rIns="0" bIns="0" rtlCol="0" anchor="t"/>
            <a:lstStyle/>
            <a:p>
              <a:pPr marL="0" indent="0">
                <a:lnSpc>
                  <a:spcPts val="2750"/>
                </a:lnSpc>
                <a:buNone/>
              </a:pPr>
              <a:r>
                <a:rPr lang="en-US" sz="2200" b="1" dirty="0">
                  <a:solidFill>
                    <a:srgbClr val="464646"/>
                  </a:solidFill>
                  <a:latin typeface="Kanit" pitchFamily="34" charset="0"/>
                  <a:ea typeface="Kanit" pitchFamily="34" charset="-122"/>
                  <a:cs typeface="Kanit" pitchFamily="34" charset="-120"/>
                </a:rPr>
                <a:t>Adaptable</a:t>
              </a:r>
              <a:endParaRPr lang="en-US" sz="2200" b="1" dirty="0">
                <a:solidFill>
                  <a:srgbClr val="464646"/>
                </a:solidFill>
              </a:endParaRPr>
            </a:p>
          </p:txBody>
        </p:sp>
        <p:sp>
          <p:nvSpPr>
            <p:cNvPr id="11" name="Text 6">
              <a:extLst>
                <a:ext uri="{FF2B5EF4-FFF2-40B4-BE49-F238E27FC236}">
                  <a16:creationId xmlns:a16="http://schemas.microsoft.com/office/drawing/2014/main" id="{9A5A5FD6-7123-6FD1-0B59-196F80260D81}"/>
                </a:ext>
              </a:extLst>
            </p:cNvPr>
            <p:cNvSpPr/>
            <p:nvPr/>
          </p:nvSpPr>
          <p:spPr>
            <a:xfrm>
              <a:off x="4412034" y="4375461"/>
              <a:ext cx="2800826" cy="1149072"/>
            </a:xfrm>
            <a:prstGeom prst="rect">
              <a:avLst/>
            </a:prstGeom>
            <a:noFill/>
            <a:ln/>
          </p:spPr>
          <p:txBody>
            <a:bodyPr wrap="square" lIns="0" tIns="0" rIns="0" bIns="0" rtlCol="0" anchor="t"/>
            <a:lstStyle/>
            <a:p>
              <a:pPr marL="0" indent="0">
                <a:lnSpc>
                  <a:spcPts val="3000"/>
                </a:lnSpc>
                <a:buNone/>
              </a:pPr>
              <a:r>
                <a:rPr lang="en-US" sz="1850" dirty="0">
                  <a:solidFill>
                    <a:srgbClr val="464646"/>
                  </a:solidFill>
                  <a:latin typeface="Martel Sans Light" pitchFamily="34" charset="0"/>
                  <a:ea typeface="Martel Sans Light" pitchFamily="34" charset="-122"/>
                  <a:cs typeface="Martel Sans Light" pitchFamily="34" charset="-120"/>
                </a:rPr>
                <a:t>Known for their adaptability in changing environments.</a:t>
              </a:r>
              <a:endParaRPr lang="en-US" sz="1850" dirty="0">
                <a:solidFill>
                  <a:srgbClr val="464646"/>
                </a:solidFill>
              </a:endParaRPr>
            </a:p>
          </p:txBody>
        </p:sp>
        <p:sp>
          <p:nvSpPr>
            <p:cNvPr id="12" name="Text 7">
              <a:extLst>
                <a:ext uri="{FF2B5EF4-FFF2-40B4-BE49-F238E27FC236}">
                  <a16:creationId xmlns:a16="http://schemas.microsoft.com/office/drawing/2014/main" id="{36E15005-5875-8ADF-9CC7-34D726B2BA65}"/>
                </a:ext>
              </a:extLst>
            </p:cNvPr>
            <p:cNvSpPr/>
            <p:nvPr/>
          </p:nvSpPr>
          <p:spPr>
            <a:xfrm>
              <a:off x="11014710" y="3788093"/>
              <a:ext cx="2800826" cy="351949"/>
            </a:xfrm>
            <a:prstGeom prst="rect">
              <a:avLst/>
            </a:prstGeom>
            <a:noFill/>
            <a:ln/>
          </p:spPr>
          <p:txBody>
            <a:bodyPr wrap="none" lIns="0" tIns="0" rIns="0" bIns="0" rtlCol="0" anchor="t"/>
            <a:lstStyle/>
            <a:p>
              <a:pPr marL="0" indent="0">
                <a:lnSpc>
                  <a:spcPts val="2750"/>
                </a:lnSpc>
                <a:buNone/>
              </a:pPr>
              <a:r>
                <a:rPr lang="en-US" sz="2200" b="1" dirty="0">
                  <a:solidFill>
                    <a:srgbClr val="464646"/>
                  </a:solidFill>
                  <a:latin typeface="Kanit" pitchFamily="34" charset="0"/>
                  <a:ea typeface="Kanit" pitchFamily="34" charset="-122"/>
                  <a:cs typeface="Kanit" pitchFamily="34" charset="-120"/>
                </a:rPr>
                <a:t>Self-Reliant</a:t>
              </a:r>
              <a:endParaRPr lang="en-US" sz="2200" b="1" dirty="0">
                <a:solidFill>
                  <a:srgbClr val="464646"/>
                </a:solidFill>
              </a:endParaRPr>
            </a:p>
          </p:txBody>
        </p:sp>
        <p:sp>
          <p:nvSpPr>
            <p:cNvPr id="13" name="Text 8">
              <a:extLst>
                <a:ext uri="{FF2B5EF4-FFF2-40B4-BE49-F238E27FC236}">
                  <a16:creationId xmlns:a16="http://schemas.microsoft.com/office/drawing/2014/main" id="{74E14A5A-7808-C375-B16B-EC1FCEBCC047}"/>
                </a:ext>
              </a:extLst>
            </p:cNvPr>
            <p:cNvSpPr/>
            <p:nvPr/>
          </p:nvSpPr>
          <p:spPr>
            <a:xfrm>
              <a:off x="11014710" y="4379357"/>
              <a:ext cx="2800826" cy="1149072"/>
            </a:xfrm>
            <a:prstGeom prst="rect">
              <a:avLst/>
            </a:prstGeom>
            <a:noFill/>
            <a:ln/>
          </p:spPr>
          <p:txBody>
            <a:bodyPr wrap="square" lIns="0" tIns="0" rIns="0" bIns="0" rtlCol="0" anchor="t"/>
            <a:lstStyle/>
            <a:p>
              <a:pPr marL="0" indent="0">
                <a:lnSpc>
                  <a:spcPts val="3000"/>
                </a:lnSpc>
                <a:buNone/>
              </a:pPr>
              <a:r>
                <a:rPr lang="en-US" sz="1850" dirty="0">
                  <a:solidFill>
                    <a:srgbClr val="464646"/>
                  </a:solidFill>
                  <a:latin typeface="Martel Sans Light" pitchFamily="34" charset="0"/>
                  <a:ea typeface="Martel Sans Light" pitchFamily="34" charset="-122"/>
                  <a:cs typeface="Martel Sans Light" pitchFamily="34" charset="-120"/>
                </a:rPr>
                <a:t>Highly self-reliant and resourceful problem solvers.</a:t>
              </a:r>
              <a:endParaRPr lang="en-US" sz="1850" dirty="0">
                <a:solidFill>
                  <a:srgbClr val="464646"/>
                </a:solidFill>
              </a:endParaRPr>
            </a:p>
          </p:txBody>
        </p:sp>
      </p:grpSp>
      <p:pic>
        <p:nvPicPr>
          <p:cNvPr id="3" name="Image 0" descr="preencoded.png">
            <a:extLst>
              <a:ext uri="{FF2B5EF4-FFF2-40B4-BE49-F238E27FC236}">
                <a16:creationId xmlns:a16="http://schemas.microsoft.com/office/drawing/2014/main" id="{A065FB7C-8F15-AA12-B04E-4F9369BB4334}"/>
              </a:ext>
            </a:extLst>
          </p:cNvPr>
          <p:cNvPicPr>
            <a:picLocks noChangeAspect="1"/>
          </p:cNvPicPr>
          <p:nvPr/>
        </p:nvPicPr>
        <p:blipFill>
          <a:blip r:embed="rId3"/>
          <a:stretch>
            <a:fillRect/>
          </a:stretch>
        </p:blipFill>
        <p:spPr>
          <a:xfrm>
            <a:off x="1068108" y="1271489"/>
            <a:ext cx="10590492" cy="1676139"/>
          </a:xfrm>
          <a:prstGeom prst="rect">
            <a:avLst/>
          </a:prstGeom>
        </p:spPr>
      </p:pic>
    </p:spTree>
    <p:extLst>
      <p:ext uri="{BB962C8B-B14F-4D97-AF65-F5344CB8AC3E}">
        <p14:creationId xmlns:p14="http://schemas.microsoft.com/office/powerpoint/2010/main" val="2051066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091C6-099A-2F33-97AF-0F85009F067C}"/>
              </a:ext>
            </a:extLst>
          </p:cNvPr>
          <p:cNvSpPr>
            <a:spLocks noGrp="1"/>
          </p:cNvSpPr>
          <p:nvPr>
            <p:ph type="title"/>
          </p:nvPr>
        </p:nvSpPr>
        <p:spPr/>
        <p:txBody>
          <a:bodyPr/>
          <a:lstStyle/>
          <a:p>
            <a:r>
              <a:rPr lang="en-US" dirty="0"/>
              <a:t>Key Communication Characteristics</a:t>
            </a:r>
          </a:p>
        </p:txBody>
      </p:sp>
      <p:sp>
        <p:nvSpPr>
          <p:cNvPr id="4" name="Slide Number Placeholder 3">
            <a:extLst>
              <a:ext uri="{FF2B5EF4-FFF2-40B4-BE49-F238E27FC236}">
                <a16:creationId xmlns:a16="http://schemas.microsoft.com/office/drawing/2014/main" id="{8C7DE284-E03B-7FE6-A0E9-4096E7FB34F8}"/>
              </a:ext>
            </a:extLst>
          </p:cNvPr>
          <p:cNvSpPr>
            <a:spLocks noGrp="1"/>
          </p:cNvSpPr>
          <p:nvPr>
            <p:ph type="sldNum" sz="quarter" idx="12"/>
          </p:nvPr>
        </p:nvSpPr>
        <p:spPr/>
        <p:txBody>
          <a:bodyPr/>
          <a:lstStyle/>
          <a:p>
            <a:fld id="{1EAF2853-1F3B-4CB4-A469-EEA482916880}" type="slidenum">
              <a:rPr lang="en-US" smtClean="0"/>
              <a:pPr/>
              <a:t>16</a:t>
            </a:fld>
            <a:endParaRPr lang="en-US" sz="2000" dirty="0">
              <a:solidFill>
                <a:schemeClr val="tx1">
                  <a:lumMod val="40000"/>
                  <a:lumOff val="60000"/>
                </a:schemeClr>
              </a:solidFill>
            </a:endParaRPr>
          </a:p>
        </p:txBody>
      </p:sp>
      <p:grpSp>
        <p:nvGrpSpPr>
          <p:cNvPr id="5" name="Group 4">
            <a:extLst>
              <a:ext uri="{FF2B5EF4-FFF2-40B4-BE49-F238E27FC236}">
                <a16:creationId xmlns:a16="http://schemas.microsoft.com/office/drawing/2014/main" id="{4CAEEEFE-075D-1D9E-3FE6-250452A613F2}"/>
              </a:ext>
            </a:extLst>
          </p:cNvPr>
          <p:cNvGrpSpPr/>
          <p:nvPr/>
        </p:nvGrpSpPr>
        <p:grpSpPr>
          <a:xfrm>
            <a:off x="1271856" y="1706846"/>
            <a:ext cx="6111395" cy="3444308"/>
            <a:chOff x="7101959" y="2260997"/>
            <a:chExt cx="6690717" cy="3652718"/>
          </a:xfrm>
        </p:grpSpPr>
        <p:sp>
          <p:nvSpPr>
            <p:cNvPr id="7" name="Text 3">
              <a:extLst>
                <a:ext uri="{FF2B5EF4-FFF2-40B4-BE49-F238E27FC236}">
                  <a16:creationId xmlns:a16="http://schemas.microsoft.com/office/drawing/2014/main" id="{63A3C133-F22A-9C94-8E49-249BD5DB298A}"/>
                </a:ext>
              </a:extLst>
            </p:cNvPr>
            <p:cNvSpPr/>
            <p:nvPr/>
          </p:nvSpPr>
          <p:spPr>
            <a:xfrm>
              <a:off x="7101959" y="2260997"/>
              <a:ext cx="2816185" cy="351949"/>
            </a:xfrm>
            <a:prstGeom prst="rect">
              <a:avLst/>
            </a:prstGeom>
            <a:noFill/>
            <a:ln/>
          </p:spPr>
          <p:txBody>
            <a:bodyPr wrap="none" lIns="0" tIns="0" rIns="0" bIns="0" rtlCol="0" anchor="t"/>
            <a:lstStyle/>
            <a:p>
              <a:pPr marL="0" indent="0">
                <a:lnSpc>
                  <a:spcPts val="2750"/>
                </a:lnSpc>
                <a:buNone/>
              </a:pPr>
              <a:r>
                <a:rPr lang="en-US" sz="2200" b="1" dirty="0">
                  <a:latin typeface="Kanit" pitchFamily="34" charset="0"/>
                  <a:ea typeface="Kanit" pitchFamily="34" charset="-122"/>
                  <a:cs typeface="Kanit" pitchFamily="34" charset="-120"/>
                </a:rPr>
                <a:t>Efficiency</a:t>
              </a:r>
              <a:endParaRPr lang="en-US" sz="2200" b="1" dirty="0"/>
            </a:p>
          </p:txBody>
        </p:sp>
        <p:sp>
          <p:nvSpPr>
            <p:cNvPr id="8" name="Text 4">
              <a:extLst>
                <a:ext uri="{FF2B5EF4-FFF2-40B4-BE49-F238E27FC236}">
                  <a16:creationId xmlns:a16="http://schemas.microsoft.com/office/drawing/2014/main" id="{F95FDF84-6C17-3436-25C3-954F2F8599E7}"/>
                </a:ext>
              </a:extLst>
            </p:cNvPr>
            <p:cNvSpPr/>
            <p:nvPr/>
          </p:nvSpPr>
          <p:spPr>
            <a:xfrm>
              <a:off x="7101959" y="2756535"/>
              <a:ext cx="6690717" cy="383024"/>
            </a:xfrm>
            <a:prstGeom prst="rect">
              <a:avLst/>
            </a:prstGeom>
            <a:noFill/>
            <a:ln/>
          </p:spPr>
          <p:txBody>
            <a:bodyPr wrap="none" lIns="0" tIns="0" rIns="0" bIns="0" rtlCol="0" anchor="t"/>
            <a:lstStyle/>
            <a:p>
              <a:pPr marL="0" indent="0">
                <a:lnSpc>
                  <a:spcPts val="3000"/>
                </a:lnSpc>
                <a:buNone/>
              </a:pPr>
              <a:r>
                <a:rPr lang="en-US" sz="1850" dirty="0">
                  <a:latin typeface="Martel Sans Light" pitchFamily="34" charset="0"/>
                  <a:ea typeface="Martel Sans Light" pitchFamily="34" charset="-122"/>
                  <a:cs typeface="Martel Sans Light" pitchFamily="34" charset="-120"/>
                </a:rPr>
                <a:t>Value efficiency and convenience in all interactions.</a:t>
              </a:r>
              <a:endParaRPr lang="en-US" sz="1850" dirty="0"/>
            </a:p>
          </p:txBody>
        </p:sp>
        <p:sp>
          <p:nvSpPr>
            <p:cNvPr id="10" name="Text 7">
              <a:extLst>
                <a:ext uri="{FF2B5EF4-FFF2-40B4-BE49-F238E27FC236}">
                  <a16:creationId xmlns:a16="http://schemas.microsoft.com/office/drawing/2014/main" id="{7DAF371F-A60D-2CB1-BA38-DB28866CC769}"/>
                </a:ext>
              </a:extLst>
            </p:cNvPr>
            <p:cNvSpPr/>
            <p:nvPr/>
          </p:nvSpPr>
          <p:spPr>
            <a:xfrm>
              <a:off x="7101959" y="3648075"/>
              <a:ext cx="2816185" cy="351949"/>
            </a:xfrm>
            <a:prstGeom prst="rect">
              <a:avLst/>
            </a:prstGeom>
            <a:noFill/>
            <a:ln/>
          </p:spPr>
          <p:txBody>
            <a:bodyPr wrap="none" lIns="0" tIns="0" rIns="0" bIns="0" rtlCol="0" anchor="t"/>
            <a:lstStyle/>
            <a:p>
              <a:pPr marL="0" indent="0">
                <a:lnSpc>
                  <a:spcPts val="2750"/>
                </a:lnSpc>
                <a:buNone/>
              </a:pPr>
              <a:r>
                <a:rPr lang="en-US" sz="2200" b="1" dirty="0">
                  <a:latin typeface="Kanit" pitchFamily="34" charset="0"/>
                  <a:ea typeface="Kanit" pitchFamily="34" charset="-122"/>
                  <a:cs typeface="Kanit" pitchFamily="34" charset="-120"/>
                </a:rPr>
                <a:t>Conciseness</a:t>
              </a:r>
              <a:endParaRPr lang="en-US" sz="2200" b="1" dirty="0"/>
            </a:p>
          </p:txBody>
        </p:sp>
        <p:sp>
          <p:nvSpPr>
            <p:cNvPr id="11" name="Text 8">
              <a:extLst>
                <a:ext uri="{FF2B5EF4-FFF2-40B4-BE49-F238E27FC236}">
                  <a16:creationId xmlns:a16="http://schemas.microsoft.com/office/drawing/2014/main" id="{C18B9AA7-2B23-6132-BBB4-B67B38E0DA6B}"/>
                </a:ext>
              </a:extLst>
            </p:cNvPr>
            <p:cNvSpPr/>
            <p:nvPr/>
          </p:nvSpPr>
          <p:spPr>
            <a:xfrm>
              <a:off x="7101959" y="4143613"/>
              <a:ext cx="6690717" cy="383024"/>
            </a:xfrm>
            <a:prstGeom prst="rect">
              <a:avLst/>
            </a:prstGeom>
            <a:noFill/>
            <a:ln/>
          </p:spPr>
          <p:txBody>
            <a:bodyPr wrap="none" lIns="0" tIns="0" rIns="0" bIns="0" rtlCol="0" anchor="t"/>
            <a:lstStyle/>
            <a:p>
              <a:pPr marL="0" indent="0">
                <a:lnSpc>
                  <a:spcPts val="3000"/>
                </a:lnSpc>
                <a:buNone/>
              </a:pPr>
              <a:r>
                <a:rPr lang="en-US" sz="1850" dirty="0">
                  <a:latin typeface="Martel Sans Light" pitchFamily="34" charset="0"/>
                  <a:ea typeface="Martel Sans Light" pitchFamily="34" charset="-122"/>
                  <a:cs typeface="Martel Sans Light" pitchFamily="34" charset="-120"/>
                </a:rPr>
                <a:t>Prefer straightforward, clear, concise messages.</a:t>
              </a:r>
              <a:endParaRPr lang="en-US" sz="1850" dirty="0"/>
            </a:p>
          </p:txBody>
        </p:sp>
        <p:sp>
          <p:nvSpPr>
            <p:cNvPr id="13" name="Text 11">
              <a:extLst>
                <a:ext uri="{FF2B5EF4-FFF2-40B4-BE49-F238E27FC236}">
                  <a16:creationId xmlns:a16="http://schemas.microsoft.com/office/drawing/2014/main" id="{0E5B3118-DB40-109E-8E33-48794485DD13}"/>
                </a:ext>
              </a:extLst>
            </p:cNvPr>
            <p:cNvSpPr/>
            <p:nvPr/>
          </p:nvSpPr>
          <p:spPr>
            <a:xfrm>
              <a:off x="7101959" y="5035153"/>
              <a:ext cx="2816185" cy="351949"/>
            </a:xfrm>
            <a:prstGeom prst="rect">
              <a:avLst/>
            </a:prstGeom>
            <a:noFill/>
            <a:ln/>
          </p:spPr>
          <p:txBody>
            <a:bodyPr wrap="none" lIns="0" tIns="0" rIns="0" bIns="0" rtlCol="0" anchor="t"/>
            <a:lstStyle/>
            <a:p>
              <a:pPr marL="0" indent="0">
                <a:lnSpc>
                  <a:spcPts val="2750"/>
                </a:lnSpc>
                <a:buNone/>
              </a:pPr>
              <a:r>
                <a:rPr lang="en-US" sz="2200" b="1" dirty="0">
                  <a:latin typeface="Kanit" pitchFamily="34" charset="0"/>
                  <a:ea typeface="Kanit" pitchFamily="34" charset="-122"/>
                  <a:cs typeface="Kanit" pitchFamily="34" charset="-120"/>
                </a:rPr>
                <a:t>Etiquette</a:t>
              </a:r>
              <a:endParaRPr lang="en-US" sz="2200" b="1" dirty="0"/>
            </a:p>
          </p:txBody>
        </p:sp>
        <p:sp>
          <p:nvSpPr>
            <p:cNvPr id="14" name="Text 12">
              <a:extLst>
                <a:ext uri="{FF2B5EF4-FFF2-40B4-BE49-F238E27FC236}">
                  <a16:creationId xmlns:a16="http://schemas.microsoft.com/office/drawing/2014/main" id="{1C87F3A5-EE4A-4A5F-04C6-9936AF72A49A}"/>
                </a:ext>
              </a:extLst>
            </p:cNvPr>
            <p:cNvSpPr/>
            <p:nvPr/>
          </p:nvSpPr>
          <p:spPr>
            <a:xfrm>
              <a:off x="7101959" y="5530691"/>
              <a:ext cx="6690717" cy="383024"/>
            </a:xfrm>
            <a:prstGeom prst="rect">
              <a:avLst/>
            </a:prstGeom>
            <a:noFill/>
            <a:ln/>
          </p:spPr>
          <p:txBody>
            <a:bodyPr wrap="none" lIns="0" tIns="0" rIns="0" bIns="0" rtlCol="0" anchor="t"/>
            <a:lstStyle/>
            <a:p>
              <a:pPr marL="0" indent="0">
                <a:lnSpc>
                  <a:spcPts val="3000"/>
                </a:lnSpc>
                <a:buNone/>
              </a:pPr>
              <a:r>
                <a:rPr lang="en-US" sz="1850" dirty="0">
                  <a:latin typeface="Martel Sans Light" pitchFamily="34" charset="0"/>
                  <a:ea typeface="Martel Sans Light" pitchFamily="34" charset="-122"/>
                  <a:cs typeface="Martel Sans Light" pitchFamily="34" charset="-120"/>
                </a:rPr>
                <a:t>Appreciate professional etiquette and respect.</a:t>
              </a:r>
              <a:endParaRPr lang="en-US" sz="1850" dirty="0"/>
            </a:p>
          </p:txBody>
        </p:sp>
      </p:grpSp>
      <p:pic>
        <p:nvPicPr>
          <p:cNvPr id="2050" name="Picture 2" descr="How Generation X is Shaping Government">
            <a:extLst>
              <a:ext uri="{FF2B5EF4-FFF2-40B4-BE49-F238E27FC236}">
                <a16:creationId xmlns:a16="http://schemas.microsoft.com/office/drawing/2014/main" id="{4F055103-CA38-38A1-E8B0-CC6376AF46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93"/>
          <a:stretch/>
        </p:blipFill>
        <p:spPr bwMode="auto">
          <a:xfrm>
            <a:off x="6599583" y="1611183"/>
            <a:ext cx="5397776" cy="3954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51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DE22D-3B9B-A8B3-73E9-1B93E5BF8905}"/>
              </a:ext>
            </a:extLst>
          </p:cNvPr>
          <p:cNvSpPr>
            <a:spLocks noGrp="1"/>
          </p:cNvSpPr>
          <p:nvPr>
            <p:ph type="title"/>
          </p:nvPr>
        </p:nvSpPr>
        <p:spPr/>
        <p:txBody>
          <a:bodyPr/>
          <a:lstStyle/>
          <a:p>
            <a:r>
              <a:rPr lang="en-US" dirty="0"/>
              <a:t>Preferred Communication Methods</a:t>
            </a:r>
          </a:p>
        </p:txBody>
      </p:sp>
      <p:sp>
        <p:nvSpPr>
          <p:cNvPr id="4" name="Slide Number Placeholder 3">
            <a:extLst>
              <a:ext uri="{FF2B5EF4-FFF2-40B4-BE49-F238E27FC236}">
                <a16:creationId xmlns:a16="http://schemas.microsoft.com/office/drawing/2014/main" id="{551DC821-9EF0-E4F6-F562-F5F962A21D42}"/>
              </a:ext>
            </a:extLst>
          </p:cNvPr>
          <p:cNvSpPr>
            <a:spLocks noGrp="1"/>
          </p:cNvSpPr>
          <p:nvPr>
            <p:ph type="sldNum" sz="quarter" idx="12"/>
          </p:nvPr>
        </p:nvSpPr>
        <p:spPr/>
        <p:txBody>
          <a:bodyPr/>
          <a:lstStyle/>
          <a:p>
            <a:fld id="{1EAF2853-1F3B-4CB4-A469-EEA482916880}" type="slidenum">
              <a:rPr lang="en-US" smtClean="0"/>
              <a:pPr/>
              <a:t>17</a:t>
            </a:fld>
            <a:endParaRPr lang="en-US" sz="2000" dirty="0">
              <a:solidFill>
                <a:schemeClr val="tx1">
                  <a:lumMod val="40000"/>
                  <a:lumOff val="60000"/>
                </a:schemeClr>
              </a:solidFill>
            </a:endParaRPr>
          </a:p>
        </p:txBody>
      </p:sp>
      <p:grpSp>
        <p:nvGrpSpPr>
          <p:cNvPr id="14" name="Group 13">
            <a:extLst>
              <a:ext uri="{FF2B5EF4-FFF2-40B4-BE49-F238E27FC236}">
                <a16:creationId xmlns:a16="http://schemas.microsoft.com/office/drawing/2014/main" id="{F005F565-0BCC-6BA5-903B-60224584C4B8}"/>
              </a:ext>
            </a:extLst>
          </p:cNvPr>
          <p:cNvGrpSpPr/>
          <p:nvPr/>
        </p:nvGrpSpPr>
        <p:grpSpPr>
          <a:xfrm>
            <a:off x="2928750" y="1474398"/>
            <a:ext cx="6848993" cy="4227688"/>
            <a:chOff x="6260425" y="1766768"/>
            <a:chExt cx="7595949" cy="5678210"/>
          </a:xfrm>
          <a:solidFill>
            <a:srgbClr val="B10F1E"/>
          </a:solidFill>
        </p:grpSpPr>
        <p:sp>
          <p:nvSpPr>
            <p:cNvPr id="15" name="Shape 1">
              <a:extLst>
                <a:ext uri="{FF2B5EF4-FFF2-40B4-BE49-F238E27FC236}">
                  <a16:creationId xmlns:a16="http://schemas.microsoft.com/office/drawing/2014/main" id="{6FC85160-DEB1-D82B-B11F-1ED082F485CA}"/>
                </a:ext>
              </a:extLst>
            </p:cNvPr>
            <p:cNvSpPr/>
            <p:nvPr/>
          </p:nvSpPr>
          <p:spPr>
            <a:xfrm>
              <a:off x="6260425" y="1766768"/>
              <a:ext cx="7595949" cy="1253728"/>
            </a:xfrm>
            <a:prstGeom prst="roundRect">
              <a:avLst>
                <a:gd name="adj" fmla="val 2646"/>
              </a:avLst>
            </a:prstGeom>
            <a:grpFill/>
            <a:ln/>
          </p:spPr>
          <p:txBody>
            <a:bodyPr/>
            <a:lstStyle/>
            <a:p>
              <a:endParaRPr lang="en-US"/>
            </a:p>
          </p:txBody>
        </p:sp>
        <p:sp>
          <p:nvSpPr>
            <p:cNvPr id="16" name="Text 2">
              <a:extLst>
                <a:ext uri="{FF2B5EF4-FFF2-40B4-BE49-F238E27FC236}">
                  <a16:creationId xmlns:a16="http://schemas.microsoft.com/office/drawing/2014/main" id="{ED9E528B-CDEC-6089-A18A-F3F578ABE4D4}"/>
                </a:ext>
              </a:extLst>
            </p:cNvPr>
            <p:cNvSpPr/>
            <p:nvPr/>
          </p:nvSpPr>
          <p:spPr>
            <a:xfrm>
              <a:off x="6481524" y="1987868"/>
              <a:ext cx="2601754" cy="325160"/>
            </a:xfrm>
            <a:prstGeom prst="rect">
              <a:avLst/>
            </a:prstGeom>
            <a:grpFill/>
            <a:ln/>
          </p:spPr>
          <p:txBody>
            <a:bodyPr wrap="none" lIns="0" tIns="0" rIns="0" bIns="0" rtlCol="0" anchor="t"/>
            <a:lstStyle/>
            <a:p>
              <a:pPr marL="0" indent="0">
                <a:lnSpc>
                  <a:spcPts val="2550"/>
                </a:lnSpc>
                <a:buNone/>
              </a:pPr>
              <a:r>
                <a:rPr lang="en-US" sz="2000" b="1" dirty="0">
                  <a:solidFill>
                    <a:schemeClr val="bg1"/>
                  </a:solidFill>
                  <a:latin typeface="Kanit" pitchFamily="34" charset="0"/>
                  <a:ea typeface="Kanit" pitchFamily="34" charset="-122"/>
                  <a:cs typeface="Kanit" pitchFamily="34" charset="-120"/>
                </a:rPr>
                <a:t>Email</a:t>
              </a:r>
              <a:endParaRPr lang="en-US" sz="2000" b="1" dirty="0">
                <a:solidFill>
                  <a:schemeClr val="bg1"/>
                </a:solidFill>
              </a:endParaRPr>
            </a:p>
          </p:txBody>
        </p:sp>
        <p:sp>
          <p:nvSpPr>
            <p:cNvPr id="17" name="Text 3">
              <a:extLst>
                <a:ext uri="{FF2B5EF4-FFF2-40B4-BE49-F238E27FC236}">
                  <a16:creationId xmlns:a16="http://schemas.microsoft.com/office/drawing/2014/main" id="{D6E55493-647A-843F-E943-38F1443C1B3D}"/>
                </a:ext>
              </a:extLst>
            </p:cNvPr>
            <p:cNvSpPr/>
            <p:nvPr/>
          </p:nvSpPr>
          <p:spPr>
            <a:xfrm>
              <a:off x="6481524" y="2445663"/>
              <a:ext cx="7153751" cy="353735"/>
            </a:xfrm>
            <a:prstGeom prst="rect">
              <a:avLst/>
            </a:prstGeom>
            <a:grpFill/>
            <a:ln/>
          </p:spPr>
          <p:txBody>
            <a:bodyPr wrap="none" lIns="0" tIns="0" rIns="0" bIns="0" rtlCol="0" anchor="t"/>
            <a:lstStyle/>
            <a:p>
              <a:pPr marL="0" indent="0">
                <a:lnSpc>
                  <a:spcPts val="2750"/>
                </a:lnSpc>
                <a:buNone/>
              </a:pPr>
              <a:r>
                <a:rPr lang="en-US" sz="1700" dirty="0">
                  <a:solidFill>
                    <a:schemeClr val="bg1"/>
                  </a:solidFill>
                  <a:latin typeface="Martel Sans Light" pitchFamily="34" charset="0"/>
                  <a:ea typeface="Martel Sans Light" pitchFamily="34" charset="-122"/>
                  <a:cs typeface="Martel Sans Light" pitchFamily="34" charset="-120"/>
                </a:rPr>
                <a:t>Top choice for over 50% due to its efficiency.</a:t>
              </a:r>
              <a:endParaRPr lang="en-US" sz="1700" dirty="0">
                <a:solidFill>
                  <a:schemeClr val="bg1"/>
                </a:solidFill>
              </a:endParaRPr>
            </a:p>
          </p:txBody>
        </p:sp>
        <p:sp>
          <p:nvSpPr>
            <p:cNvPr id="18" name="Shape 4">
              <a:extLst>
                <a:ext uri="{FF2B5EF4-FFF2-40B4-BE49-F238E27FC236}">
                  <a16:creationId xmlns:a16="http://schemas.microsoft.com/office/drawing/2014/main" id="{6CC0F113-7D6D-101F-A04C-FB9F67006656}"/>
                </a:ext>
              </a:extLst>
            </p:cNvPr>
            <p:cNvSpPr/>
            <p:nvPr/>
          </p:nvSpPr>
          <p:spPr>
            <a:xfrm>
              <a:off x="6260425" y="3241596"/>
              <a:ext cx="7595949" cy="1253728"/>
            </a:xfrm>
            <a:prstGeom prst="roundRect">
              <a:avLst>
                <a:gd name="adj" fmla="val 2646"/>
              </a:avLst>
            </a:prstGeom>
            <a:grpFill/>
            <a:ln/>
          </p:spPr>
          <p:txBody>
            <a:bodyPr/>
            <a:lstStyle/>
            <a:p>
              <a:endParaRPr lang="en-US"/>
            </a:p>
          </p:txBody>
        </p:sp>
        <p:sp>
          <p:nvSpPr>
            <p:cNvPr id="19" name="Text 5">
              <a:extLst>
                <a:ext uri="{FF2B5EF4-FFF2-40B4-BE49-F238E27FC236}">
                  <a16:creationId xmlns:a16="http://schemas.microsoft.com/office/drawing/2014/main" id="{5722548C-91D0-7E9C-5571-6A621F599251}"/>
                </a:ext>
              </a:extLst>
            </p:cNvPr>
            <p:cNvSpPr/>
            <p:nvPr/>
          </p:nvSpPr>
          <p:spPr>
            <a:xfrm>
              <a:off x="6481524" y="3462695"/>
              <a:ext cx="2601754" cy="325160"/>
            </a:xfrm>
            <a:prstGeom prst="rect">
              <a:avLst/>
            </a:prstGeom>
            <a:grpFill/>
            <a:ln/>
          </p:spPr>
          <p:txBody>
            <a:bodyPr wrap="none" lIns="0" tIns="0" rIns="0" bIns="0" rtlCol="0" anchor="t"/>
            <a:lstStyle/>
            <a:p>
              <a:pPr marL="0" indent="0">
                <a:lnSpc>
                  <a:spcPts val="2550"/>
                </a:lnSpc>
                <a:buNone/>
              </a:pPr>
              <a:r>
                <a:rPr lang="en-US" sz="2000" b="1" dirty="0">
                  <a:solidFill>
                    <a:schemeClr val="bg1"/>
                  </a:solidFill>
                  <a:latin typeface="Kanit" pitchFamily="34" charset="0"/>
                  <a:ea typeface="Kanit" pitchFamily="34" charset="-122"/>
                  <a:cs typeface="Kanit" pitchFamily="34" charset="-120"/>
                </a:rPr>
                <a:t>Phone Calls</a:t>
              </a:r>
              <a:endParaRPr lang="en-US" sz="2000" b="1" dirty="0">
                <a:solidFill>
                  <a:schemeClr val="bg1"/>
                </a:solidFill>
              </a:endParaRPr>
            </a:p>
          </p:txBody>
        </p:sp>
        <p:sp>
          <p:nvSpPr>
            <p:cNvPr id="20" name="Text 6">
              <a:extLst>
                <a:ext uri="{FF2B5EF4-FFF2-40B4-BE49-F238E27FC236}">
                  <a16:creationId xmlns:a16="http://schemas.microsoft.com/office/drawing/2014/main" id="{8C176B4E-9EFC-3A4E-F039-8792908D4A5B}"/>
                </a:ext>
              </a:extLst>
            </p:cNvPr>
            <p:cNvSpPr/>
            <p:nvPr/>
          </p:nvSpPr>
          <p:spPr>
            <a:xfrm>
              <a:off x="6481524" y="3920490"/>
              <a:ext cx="7153751" cy="353735"/>
            </a:xfrm>
            <a:prstGeom prst="rect">
              <a:avLst/>
            </a:prstGeom>
            <a:grpFill/>
            <a:ln/>
          </p:spPr>
          <p:txBody>
            <a:bodyPr wrap="none" lIns="0" tIns="0" rIns="0" bIns="0" rtlCol="0" anchor="t"/>
            <a:lstStyle/>
            <a:p>
              <a:pPr marL="0" indent="0">
                <a:lnSpc>
                  <a:spcPts val="2750"/>
                </a:lnSpc>
                <a:buNone/>
              </a:pPr>
              <a:r>
                <a:rPr lang="en-US" sz="1700" dirty="0">
                  <a:solidFill>
                    <a:schemeClr val="bg1"/>
                  </a:solidFill>
                  <a:latin typeface="Martel Sans Light" pitchFamily="34" charset="0"/>
                  <a:ea typeface="Martel Sans Light" pitchFamily="34" charset="-122"/>
                  <a:cs typeface="Martel Sans Light" pitchFamily="34" charset="-120"/>
                </a:rPr>
                <a:t>Prefer 1:1 for personal connection and immediate feedback.</a:t>
              </a:r>
              <a:endParaRPr lang="en-US" sz="1700" dirty="0">
                <a:solidFill>
                  <a:schemeClr val="bg1"/>
                </a:solidFill>
              </a:endParaRPr>
            </a:p>
          </p:txBody>
        </p:sp>
        <p:sp>
          <p:nvSpPr>
            <p:cNvPr id="21" name="Shape 7">
              <a:extLst>
                <a:ext uri="{FF2B5EF4-FFF2-40B4-BE49-F238E27FC236}">
                  <a16:creationId xmlns:a16="http://schemas.microsoft.com/office/drawing/2014/main" id="{C15B4CEA-AE6F-97EE-B3D9-4EFB2D9A4A0B}"/>
                </a:ext>
              </a:extLst>
            </p:cNvPr>
            <p:cNvSpPr/>
            <p:nvPr/>
          </p:nvSpPr>
          <p:spPr>
            <a:xfrm>
              <a:off x="6260425" y="4716423"/>
              <a:ext cx="7595949" cy="1253728"/>
            </a:xfrm>
            <a:prstGeom prst="roundRect">
              <a:avLst>
                <a:gd name="adj" fmla="val 2646"/>
              </a:avLst>
            </a:prstGeom>
            <a:grpFill/>
            <a:ln/>
          </p:spPr>
          <p:txBody>
            <a:bodyPr/>
            <a:lstStyle/>
            <a:p>
              <a:endParaRPr lang="en-US"/>
            </a:p>
          </p:txBody>
        </p:sp>
        <p:sp>
          <p:nvSpPr>
            <p:cNvPr id="22" name="Text 8">
              <a:extLst>
                <a:ext uri="{FF2B5EF4-FFF2-40B4-BE49-F238E27FC236}">
                  <a16:creationId xmlns:a16="http://schemas.microsoft.com/office/drawing/2014/main" id="{06B57ACA-BA18-669B-9266-B2E101B3A431}"/>
                </a:ext>
              </a:extLst>
            </p:cNvPr>
            <p:cNvSpPr/>
            <p:nvPr/>
          </p:nvSpPr>
          <p:spPr>
            <a:xfrm>
              <a:off x="6481524" y="4937522"/>
              <a:ext cx="2601754" cy="325160"/>
            </a:xfrm>
            <a:prstGeom prst="rect">
              <a:avLst/>
            </a:prstGeom>
            <a:grpFill/>
            <a:ln/>
          </p:spPr>
          <p:txBody>
            <a:bodyPr wrap="none" lIns="0" tIns="0" rIns="0" bIns="0" rtlCol="0" anchor="t"/>
            <a:lstStyle/>
            <a:p>
              <a:pPr marL="0" indent="0">
                <a:lnSpc>
                  <a:spcPts val="2550"/>
                </a:lnSpc>
                <a:buNone/>
              </a:pPr>
              <a:r>
                <a:rPr lang="en-US" sz="2000" b="1" dirty="0">
                  <a:solidFill>
                    <a:schemeClr val="bg1"/>
                  </a:solidFill>
                  <a:latin typeface="Kanit" pitchFamily="34" charset="0"/>
                  <a:ea typeface="Kanit" pitchFamily="34" charset="-122"/>
                  <a:cs typeface="Kanit" pitchFamily="34" charset="-120"/>
                </a:rPr>
                <a:t>Face-to-Face</a:t>
              </a:r>
              <a:endParaRPr lang="en-US" sz="2000" b="1" dirty="0">
                <a:solidFill>
                  <a:schemeClr val="bg1"/>
                </a:solidFill>
              </a:endParaRPr>
            </a:p>
          </p:txBody>
        </p:sp>
        <p:sp>
          <p:nvSpPr>
            <p:cNvPr id="23" name="Text 9">
              <a:extLst>
                <a:ext uri="{FF2B5EF4-FFF2-40B4-BE49-F238E27FC236}">
                  <a16:creationId xmlns:a16="http://schemas.microsoft.com/office/drawing/2014/main" id="{36D68410-97ED-60B8-74E9-E300465C63D3}"/>
                </a:ext>
              </a:extLst>
            </p:cNvPr>
            <p:cNvSpPr/>
            <p:nvPr/>
          </p:nvSpPr>
          <p:spPr>
            <a:xfrm>
              <a:off x="6481524" y="5395317"/>
              <a:ext cx="7153751" cy="353735"/>
            </a:xfrm>
            <a:prstGeom prst="rect">
              <a:avLst/>
            </a:prstGeom>
            <a:grpFill/>
            <a:ln/>
          </p:spPr>
          <p:txBody>
            <a:bodyPr wrap="none" lIns="0" tIns="0" rIns="0" bIns="0" rtlCol="0" anchor="t"/>
            <a:lstStyle/>
            <a:p>
              <a:pPr marL="0" indent="0">
                <a:lnSpc>
                  <a:spcPts val="2750"/>
                </a:lnSpc>
                <a:buNone/>
              </a:pPr>
              <a:r>
                <a:rPr lang="en-US" sz="1700" dirty="0">
                  <a:solidFill>
                    <a:schemeClr val="bg1"/>
                  </a:solidFill>
                  <a:latin typeface="Martel Sans Light" pitchFamily="34" charset="0"/>
                  <a:ea typeface="Martel Sans Light" pitchFamily="34" charset="-122"/>
                  <a:cs typeface="Martel Sans Light" pitchFamily="34" charset="-120"/>
                </a:rPr>
                <a:t>Value in-person for clearer communication.</a:t>
              </a:r>
              <a:endParaRPr lang="en-US" sz="1700" dirty="0">
                <a:solidFill>
                  <a:schemeClr val="bg1"/>
                </a:solidFill>
              </a:endParaRPr>
            </a:p>
          </p:txBody>
        </p:sp>
        <p:sp>
          <p:nvSpPr>
            <p:cNvPr id="24" name="Shape 10">
              <a:extLst>
                <a:ext uri="{FF2B5EF4-FFF2-40B4-BE49-F238E27FC236}">
                  <a16:creationId xmlns:a16="http://schemas.microsoft.com/office/drawing/2014/main" id="{6BFC7233-30A6-3CC7-6A80-293147DC626C}"/>
                </a:ext>
              </a:extLst>
            </p:cNvPr>
            <p:cNvSpPr/>
            <p:nvPr/>
          </p:nvSpPr>
          <p:spPr>
            <a:xfrm>
              <a:off x="6260425" y="6191250"/>
              <a:ext cx="7595949" cy="1253728"/>
            </a:xfrm>
            <a:prstGeom prst="roundRect">
              <a:avLst>
                <a:gd name="adj" fmla="val 2646"/>
              </a:avLst>
            </a:prstGeom>
            <a:grpFill/>
            <a:ln/>
          </p:spPr>
          <p:txBody>
            <a:bodyPr/>
            <a:lstStyle/>
            <a:p>
              <a:endParaRPr lang="en-US"/>
            </a:p>
          </p:txBody>
        </p:sp>
        <p:sp>
          <p:nvSpPr>
            <p:cNvPr id="25" name="Text 11">
              <a:extLst>
                <a:ext uri="{FF2B5EF4-FFF2-40B4-BE49-F238E27FC236}">
                  <a16:creationId xmlns:a16="http://schemas.microsoft.com/office/drawing/2014/main" id="{A0BD11AD-9B13-05CD-2BAD-91282EE59A4E}"/>
                </a:ext>
              </a:extLst>
            </p:cNvPr>
            <p:cNvSpPr/>
            <p:nvPr/>
          </p:nvSpPr>
          <p:spPr>
            <a:xfrm>
              <a:off x="6481524" y="6412349"/>
              <a:ext cx="2601754" cy="325160"/>
            </a:xfrm>
            <a:prstGeom prst="rect">
              <a:avLst/>
            </a:prstGeom>
            <a:grpFill/>
            <a:ln/>
          </p:spPr>
          <p:txBody>
            <a:bodyPr wrap="none" lIns="0" tIns="0" rIns="0" bIns="0" rtlCol="0" anchor="t"/>
            <a:lstStyle/>
            <a:p>
              <a:pPr marL="0" indent="0">
                <a:lnSpc>
                  <a:spcPts val="2550"/>
                </a:lnSpc>
                <a:buNone/>
              </a:pPr>
              <a:r>
                <a:rPr lang="en-US" sz="2000" b="1" dirty="0">
                  <a:solidFill>
                    <a:schemeClr val="bg1"/>
                  </a:solidFill>
                  <a:latin typeface="Kanit" pitchFamily="34" charset="0"/>
                  <a:ea typeface="Kanit" pitchFamily="34" charset="-122"/>
                  <a:cs typeface="Kanit" pitchFamily="34" charset="-120"/>
                </a:rPr>
                <a:t>Digital Comfort</a:t>
              </a:r>
              <a:endParaRPr lang="en-US" sz="2000" b="1" dirty="0">
                <a:solidFill>
                  <a:schemeClr val="bg1"/>
                </a:solidFill>
              </a:endParaRPr>
            </a:p>
          </p:txBody>
        </p:sp>
        <p:sp>
          <p:nvSpPr>
            <p:cNvPr id="26" name="Text 12">
              <a:extLst>
                <a:ext uri="{FF2B5EF4-FFF2-40B4-BE49-F238E27FC236}">
                  <a16:creationId xmlns:a16="http://schemas.microsoft.com/office/drawing/2014/main" id="{1935A38B-4BFF-A555-51F0-334937240E7E}"/>
                </a:ext>
              </a:extLst>
            </p:cNvPr>
            <p:cNvSpPr/>
            <p:nvPr/>
          </p:nvSpPr>
          <p:spPr>
            <a:xfrm>
              <a:off x="6481524" y="6870144"/>
              <a:ext cx="7153751" cy="353735"/>
            </a:xfrm>
            <a:prstGeom prst="rect">
              <a:avLst/>
            </a:prstGeom>
            <a:grpFill/>
            <a:ln/>
          </p:spPr>
          <p:txBody>
            <a:bodyPr wrap="none" lIns="0" tIns="0" rIns="0" bIns="0" rtlCol="0" anchor="t"/>
            <a:lstStyle/>
            <a:p>
              <a:pPr marL="0" indent="0">
                <a:lnSpc>
                  <a:spcPts val="2750"/>
                </a:lnSpc>
                <a:buNone/>
              </a:pPr>
              <a:r>
                <a:rPr lang="en-US" sz="1700" dirty="0">
                  <a:solidFill>
                    <a:schemeClr val="bg1"/>
                  </a:solidFill>
                  <a:latin typeface="Martel Sans Light" pitchFamily="34" charset="0"/>
                  <a:ea typeface="Martel Sans Light" pitchFamily="34" charset="-122"/>
                  <a:cs typeface="Martel Sans Light" pitchFamily="34" charset="-120"/>
                </a:rPr>
                <a:t>Comfortable with digital tools, but not always their primary choice.</a:t>
              </a:r>
              <a:endParaRPr lang="en-US" sz="1700" dirty="0">
                <a:solidFill>
                  <a:schemeClr val="bg1"/>
                </a:solidFill>
              </a:endParaRPr>
            </a:p>
          </p:txBody>
        </p:sp>
      </p:grpSp>
    </p:spTree>
    <p:extLst>
      <p:ext uri="{BB962C8B-B14F-4D97-AF65-F5344CB8AC3E}">
        <p14:creationId xmlns:p14="http://schemas.microsoft.com/office/powerpoint/2010/main" val="3277218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574AE-A7BF-AB87-78D1-C814334401C1}"/>
              </a:ext>
            </a:extLst>
          </p:cNvPr>
          <p:cNvSpPr>
            <a:spLocks noGrp="1"/>
          </p:cNvSpPr>
          <p:nvPr>
            <p:ph type="title"/>
          </p:nvPr>
        </p:nvSpPr>
        <p:spPr/>
        <p:txBody>
          <a:bodyPr/>
          <a:lstStyle/>
          <a:p>
            <a:r>
              <a:rPr lang="en-US" dirty="0"/>
              <a:t>Communication Challenges</a:t>
            </a:r>
          </a:p>
        </p:txBody>
      </p:sp>
      <p:sp>
        <p:nvSpPr>
          <p:cNvPr id="3" name="Content Placeholder 2">
            <a:extLst>
              <a:ext uri="{FF2B5EF4-FFF2-40B4-BE49-F238E27FC236}">
                <a16:creationId xmlns:a16="http://schemas.microsoft.com/office/drawing/2014/main" id="{121545F2-B7AE-A217-79E5-98FE2F0287AB}"/>
              </a:ext>
            </a:extLst>
          </p:cNvPr>
          <p:cNvSpPr>
            <a:spLocks noGrp="1"/>
          </p:cNvSpPr>
          <p:nvPr>
            <p:ph idx="1"/>
          </p:nvPr>
        </p:nvSpPr>
        <p:spPr>
          <a:xfrm>
            <a:off x="7275443" y="1150070"/>
            <a:ext cx="4012368" cy="4317476"/>
          </a:xfrm>
        </p:spPr>
        <p:txBody>
          <a:bodyPr>
            <a:normAutofit lnSpcReduction="10000"/>
          </a:bodyPr>
          <a:lstStyle/>
          <a:p>
            <a:endParaRPr lang="en-US" dirty="0"/>
          </a:p>
          <a:p>
            <a:r>
              <a:rPr lang="en-US" sz="2400" b="1" dirty="0">
                <a:latin typeface="Kanit"/>
              </a:rPr>
              <a:t>Avoidant</a:t>
            </a:r>
          </a:p>
          <a:p>
            <a:r>
              <a:rPr lang="en-US" dirty="0">
                <a:latin typeface="Kanit"/>
              </a:rPr>
              <a:t>Tend to avoid conflict and disagreement</a:t>
            </a:r>
          </a:p>
          <a:p>
            <a:endParaRPr lang="en-US" dirty="0">
              <a:latin typeface="Kanit"/>
            </a:endParaRPr>
          </a:p>
          <a:p>
            <a:r>
              <a:rPr lang="en-US" sz="2400" b="1" dirty="0">
                <a:latin typeface="Kanit"/>
              </a:rPr>
              <a:t>Results driven</a:t>
            </a:r>
          </a:p>
          <a:p>
            <a:r>
              <a:rPr lang="en-US" dirty="0">
                <a:latin typeface="Kanit"/>
              </a:rPr>
              <a:t>Less tolerant of those who are not prepared or focused</a:t>
            </a:r>
          </a:p>
          <a:p>
            <a:endParaRPr lang="en-US" dirty="0">
              <a:latin typeface="Kanit"/>
            </a:endParaRPr>
          </a:p>
          <a:p>
            <a:r>
              <a:rPr lang="en-US" sz="2400" b="1" dirty="0">
                <a:latin typeface="Kanit"/>
              </a:rPr>
              <a:t>Fiercely Independent</a:t>
            </a:r>
          </a:p>
          <a:p>
            <a:r>
              <a:rPr lang="en-US" dirty="0">
                <a:latin typeface="Kanit"/>
              </a:rPr>
              <a:t>Feedback is fine, but don’t like to be “micromanaged”</a:t>
            </a:r>
          </a:p>
        </p:txBody>
      </p:sp>
      <p:sp>
        <p:nvSpPr>
          <p:cNvPr id="4" name="Slide Number Placeholder 3">
            <a:extLst>
              <a:ext uri="{FF2B5EF4-FFF2-40B4-BE49-F238E27FC236}">
                <a16:creationId xmlns:a16="http://schemas.microsoft.com/office/drawing/2014/main" id="{7FBB871B-6FA6-849F-5E76-D6CFE0EE1EA8}"/>
              </a:ext>
            </a:extLst>
          </p:cNvPr>
          <p:cNvSpPr>
            <a:spLocks noGrp="1"/>
          </p:cNvSpPr>
          <p:nvPr>
            <p:ph type="sldNum" sz="quarter" idx="12"/>
          </p:nvPr>
        </p:nvSpPr>
        <p:spPr/>
        <p:txBody>
          <a:bodyPr/>
          <a:lstStyle/>
          <a:p>
            <a:fld id="{1EAF2853-1F3B-4CB4-A469-EEA482916880}" type="slidenum">
              <a:rPr lang="en-US" smtClean="0"/>
              <a:pPr/>
              <a:t>18</a:t>
            </a:fld>
            <a:endParaRPr lang="en-US" sz="2000" dirty="0">
              <a:solidFill>
                <a:schemeClr val="tx1">
                  <a:lumMod val="40000"/>
                  <a:lumOff val="60000"/>
                </a:schemeClr>
              </a:solidFill>
            </a:endParaRPr>
          </a:p>
        </p:txBody>
      </p:sp>
      <p:pic>
        <p:nvPicPr>
          <p:cNvPr id="3074" name="Picture 2" descr="Why Gen X Failed | Compact">
            <a:extLst>
              <a:ext uri="{FF2B5EF4-FFF2-40B4-BE49-F238E27FC236}">
                <a16:creationId xmlns:a16="http://schemas.microsoft.com/office/drawing/2014/main" id="{BE8728A5-5FB5-ADD2-AAF8-5F29AC4DB6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884" y="1535268"/>
            <a:ext cx="5731170" cy="3787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758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F26AC-E750-DBD3-8C84-5F4E1BD87154}"/>
              </a:ext>
            </a:extLst>
          </p:cNvPr>
          <p:cNvSpPr>
            <a:spLocks noGrp="1"/>
          </p:cNvSpPr>
          <p:nvPr>
            <p:ph type="title"/>
          </p:nvPr>
        </p:nvSpPr>
        <p:spPr>
          <a:xfrm>
            <a:off x="772210" y="84841"/>
            <a:ext cx="11214577" cy="1065229"/>
          </a:xfrm>
        </p:spPr>
        <p:txBody>
          <a:bodyPr>
            <a:normAutofit/>
          </a:bodyPr>
          <a:lstStyle/>
          <a:p>
            <a:r>
              <a:rPr lang="en-US" dirty="0"/>
              <a:t>Generation X: Strategies for Effective Communication</a:t>
            </a:r>
          </a:p>
        </p:txBody>
      </p:sp>
      <p:sp>
        <p:nvSpPr>
          <p:cNvPr id="4" name="Slide Number Placeholder 3">
            <a:extLst>
              <a:ext uri="{FF2B5EF4-FFF2-40B4-BE49-F238E27FC236}">
                <a16:creationId xmlns:a16="http://schemas.microsoft.com/office/drawing/2014/main" id="{0727C8E7-674D-5A65-0197-91EE9E53A6B5}"/>
              </a:ext>
            </a:extLst>
          </p:cNvPr>
          <p:cNvSpPr>
            <a:spLocks noGrp="1"/>
          </p:cNvSpPr>
          <p:nvPr>
            <p:ph type="sldNum" sz="quarter" idx="12"/>
          </p:nvPr>
        </p:nvSpPr>
        <p:spPr/>
        <p:txBody>
          <a:bodyPr/>
          <a:lstStyle/>
          <a:p>
            <a:fld id="{1EAF2853-1F3B-4CB4-A469-EEA482916880}" type="slidenum">
              <a:rPr lang="en-US" smtClean="0"/>
              <a:pPr/>
              <a:t>19</a:t>
            </a:fld>
            <a:endParaRPr lang="en-US" sz="2000" dirty="0">
              <a:solidFill>
                <a:schemeClr val="tx1">
                  <a:lumMod val="40000"/>
                  <a:lumOff val="60000"/>
                </a:schemeClr>
              </a:solidFill>
            </a:endParaRPr>
          </a:p>
        </p:txBody>
      </p:sp>
      <p:grpSp>
        <p:nvGrpSpPr>
          <p:cNvPr id="5" name="Group 4">
            <a:extLst>
              <a:ext uri="{FF2B5EF4-FFF2-40B4-BE49-F238E27FC236}">
                <a16:creationId xmlns:a16="http://schemas.microsoft.com/office/drawing/2014/main" id="{3F05FE2E-B2C3-3AC5-BC93-86E395789C39}"/>
              </a:ext>
            </a:extLst>
          </p:cNvPr>
          <p:cNvGrpSpPr/>
          <p:nvPr/>
        </p:nvGrpSpPr>
        <p:grpSpPr>
          <a:xfrm>
            <a:off x="-1397274" y="2132872"/>
            <a:ext cx="12959524" cy="3252919"/>
            <a:chOff x="-47445" y="4100217"/>
            <a:chExt cx="12959524" cy="3252919"/>
          </a:xfrm>
        </p:grpSpPr>
        <p:sp>
          <p:nvSpPr>
            <p:cNvPr id="7" name="Text 5">
              <a:extLst>
                <a:ext uri="{FF2B5EF4-FFF2-40B4-BE49-F238E27FC236}">
                  <a16:creationId xmlns:a16="http://schemas.microsoft.com/office/drawing/2014/main" id="{97BE6CFE-5344-733D-C601-B3E86B384BE0}"/>
                </a:ext>
              </a:extLst>
            </p:cNvPr>
            <p:cNvSpPr/>
            <p:nvPr/>
          </p:nvSpPr>
          <p:spPr>
            <a:xfrm>
              <a:off x="3513953" y="4100217"/>
              <a:ext cx="2179320" cy="272296"/>
            </a:xfrm>
            <a:prstGeom prst="rect">
              <a:avLst/>
            </a:prstGeom>
            <a:noFill/>
            <a:ln/>
          </p:spPr>
          <p:txBody>
            <a:bodyPr wrap="none" lIns="0" tIns="0" rIns="0" bIns="0" rtlCol="0" anchor="t"/>
            <a:lstStyle/>
            <a:p>
              <a:pPr marL="0" indent="0" algn="r">
                <a:lnSpc>
                  <a:spcPts val="2100"/>
                </a:lnSpc>
                <a:buNone/>
              </a:pPr>
              <a:r>
                <a:rPr lang="en-US" sz="2400" b="1" dirty="0">
                  <a:latin typeface="Kanit" pitchFamily="34" charset="0"/>
                  <a:ea typeface="Kanit" pitchFamily="34" charset="-122"/>
                  <a:cs typeface="Kanit" pitchFamily="34" charset="-120"/>
                </a:rPr>
                <a:t>Mix Methods</a:t>
              </a:r>
              <a:endParaRPr lang="en-US" sz="2400" b="1" dirty="0"/>
            </a:p>
          </p:txBody>
        </p:sp>
        <p:sp>
          <p:nvSpPr>
            <p:cNvPr id="8" name="Text 6">
              <a:extLst>
                <a:ext uri="{FF2B5EF4-FFF2-40B4-BE49-F238E27FC236}">
                  <a16:creationId xmlns:a16="http://schemas.microsoft.com/office/drawing/2014/main" id="{F868B06A-357D-B815-C34B-8107E6744AF7}"/>
                </a:ext>
              </a:extLst>
            </p:cNvPr>
            <p:cNvSpPr/>
            <p:nvPr/>
          </p:nvSpPr>
          <p:spPr>
            <a:xfrm>
              <a:off x="-47445" y="4531420"/>
              <a:ext cx="5740718" cy="296347"/>
            </a:xfrm>
            <a:prstGeom prst="rect">
              <a:avLst/>
            </a:prstGeom>
            <a:noFill/>
            <a:ln/>
          </p:spPr>
          <p:txBody>
            <a:bodyPr wrap="none" lIns="0" tIns="0" rIns="0" bIns="0" rtlCol="0" anchor="t"/>
            <a:lstStyle/>
            <a:p>
              <a:pPr marL="0" indent="0" algn="r">
                <a:lnSpc>
                  <a:spcPts val="2300"/>
                </a:lnSpc>
                <a:buNone/>
              </a:pPr>
              <a:r>
                <a:rPr lang="en-US" sz="2000" dirty="0">
                  <a:latin typeface="Martel Sans Light" pitchFamily="34" charset="0"/>
                  <a:ea typeface="Martel Sans Light" pitchFamily="34" charset="-122"/>
                  <a:cs typeface="Martel Sans Light" pitchFamily="34" charset="-120"/>
                </a:rPr>
                <a:t>Use a blend of digital and</a:t>
              </a:r>
            </a:p>
            <a:p>
              <a:pPr marL="0" indent="0" algn="r">
                <a:lnSpc>
                  <a:spcPts val="2300"/>
                </a:lnSpc>
                <a:buNone/>
              </a:pPr>
              <a:r>
                <a:rPr lang="en-US" sz="2000" dirty="0">
                  <a:latin typeface="Martel Sans Light" pitchFamily="34" charset="0"/>
                  <a:ea typeface="Martel Sans Light" pitchFamily="34" charset="-122"/>
                  <a:cs typeface="Martel Sans Light" pitchFamily="34" charset="-120"/>
                </a:rPr>
                <a:t>traditional methods</a:t>
              </a:r>
              <a:endParaRPr lang="en-US" sz="2000" dirty="0"/>
            </a:p>
          </p:txBody>
        </p:sp>
        <p:sp>
          <p:nvSpPr>
            <p:cNvPr id="10" name="Text 10">
              <a:extLst>
                <a:ext uri="{FF2B5EF4-FFF2-40B4-BE49-F238E27FC236}">
                  <a16:creationId xmlns:a16="http://schemas.microsoft.com/office/drawing/2014/main" id="{ABB0E134-64D8-9600-3DD6-7928B2B3695B}"/>
                </a:ext>
              </a:extLst>
            </p:cNvPr>
            <p:cNvSpPr/>
            <p:nvPr/>
          </p:nvSpPr>
          <p:spPr>
            <a:xfrm>
              <a:off x="9300686" y="5206944"/>
              <a:ext cx="2179320" cy="262133"/>
            </a:xfrm>
            <a:prstGeom prst="rect">
              <a:avLst/>
            </a:prstGeom>
            <a:noFill/>
            <a:ln/>
          </p:spPr>
          <p:txBody>
            <a:bodyPr wrap="none" lIns="0" tIns="0" rIns="0" bIns="0" rtlCol="0" anchor="t"/>
            <a:lstStyle/>
            <a:p>
              <a:pPr marL="0" indent="0" algn="l">
                <a:lnSpc>
                  <a:spcPts val="2100"/>
                </a:lnSpc>
                <a:buNone/>
              </a:pPr>
              <a:r>
                <a:rPr lang="en-US" sz="2400" b="1" dirty="0">
                  <a:latin typeface="Kanit" pitchFamily="34" charset="0"/>
                  <a:ea typeface="Kanit" pitchFamily="34" charset="-122"/>
                  <a:cs typeface="Kanit" pitchFamily="34" charset="-120"/>
                </a:rPr>
                <a:t>Be Brief</a:t>
              </a:r>
              <a:endParaRPr lang="en-US" sz="2400" b="1" dirty="0"/>
            </a:p>
          </p:txBody>
        </p:sp>
        <p:sp>
          <p:nvSpPr>
            <p:cNvPr id="11" name="Text 11">
              <a:extLst>
                <a:ext uri="{FF2B5EF4-FFF2-40B4-BE49-F238E27FC236}">
                  <a16:creationId xmlns:a16="http://schemas.microsoft.com/office/drawing/2014/main" id="{CD64883D-D642-00A3-1DA2-258B594711C0}"/>
                </a:ext>
              </a:extLst>
            </p:cNvPr>
            <p:cNvSpPr/>
            <p:nvPr/>
          </p:nvSpPr>
          <p:spPr>
            <a:xfrm>
              <a:off x="9300686" y="5631640"/>
              <a:ext cx="3611393" cy="535416"/>
            </a:xfrm>
            <a:prstGeom prst="rect">
              <a:avLst/>
            </a:prstGeom>
            <a:noFill/>
            <a:ln/>
          </p:spPr>
          <p:txBody>
            <a:bodyPr wrap="none" lIns="0" tIns="0" rIns="0" bIns="0" rtlCol="0" anchor="t"/>
            <a:lstStyle/>
            <a:p>
              <a:pPr marL="0" indent="0" algn="l">
                <a:lnSpc>
                  <a:spcPts val="2300"/>
                </a:lnSpc>
                <a:buNone/>
              </a:pPr>
              <a:r>
                <a:rPr lang="en-US" sz="2000" dirty="0">
                  <a:latin typeface="Martel Sans Light" pitchFamily="34" charset="0"/>
                  <a:ea typeface="Martel Sans Light" pitchFamily="34" charset="-122"/>
                  <a:cs typeface="Martel Sans Light" pitchFamily="34" charset="-120"/>
                </a:rPr>
                <a:t>Keep messages concise</a:t>
              </a:r>
            </a:p>
            <a:p>
              <a:pPr marL="0" indent="0" algn="l">
                <a:lnSpc>
                  <a:spcPts val="2300"/>
                </a:lnSpc>
                <a:buNone/>
              </a:pPr>
              <a:r>
                <a:rPr lang="en-US" sz="2000" dirty="0">
                  <a:latin typeface="Martel Sans Light" pitchFamily="34" charset="0"/>
                  <a:ea typeface="Martel Sans Light" pitchFamily="34" charset="-122"/>
                  <a:cs typeface="Martel Sans Light" pitchFamily="34" charset="-120"/>
                </a:rPr>
                <a:t>and to the point</a:t>
              </a:r>
              <a:endParaRPr lang="en-US" sz="2000" dirty="0"/>
            </a:p>
          </p:txBody>
        </p:sp>
        <p:sp>
          <p:nvSpPr>
            <p:cNvPr id="13" name="Text 15">
              <a:extLst>
                <a:ext uri="{FF2B5EF4-FFF2-40B4-BE49-F238E27FC236}">
                  <a16:creationId xmlns:a16="http://schemas.microsoft.com/office/drawing/2014/main" id="{5AD6F883-E609-ECD9-3610-DA6892230366}"/>
                </a:ext>
              </a:extLst>
            </p:cNvPr>
            <p:cNvSpPr/>
            <p:nvPr/>
          </p:nvSpPr>
          <p:spPr>
            <a:xfrm>
              <a:off x="3528863" y="6601535"/>
              <a:ext cx="2179320" cy="272296"/>
            </a:xfrm>
            <a:prstGeom prst="rect">
              <a:avLst/>
            </a:prstGeom>
            <a:noFill/>
            <a:ln/>
          </p:spPr>
          <p:txBody>
            <a:bodyPr wrap="none" lIns="0" tIns="0" rIns="0" bIns="0" rtlCol="0" anchor="t"/>
            <a:lstStyle/>
            <a:p>
              <a:pPr marL="0" indent="0" algn="r">
                <a:lnSpc>
                  <a:spcPts val="2100"/>
                </a:lnSpc>
                <a:buNone/>
              </a:pPr>
              <a:r>
                <a:rPr lang="en-US" sz="2400" b="1" dirty="0">
                  <a:latin typeface="Kanit" pitchFamily="34" charset="0"/>
                  <a:ea typeface="Kanit" pitchFamily="34" charset="-122"/>
                  <a:cs typeface="Kanit" pitchFamily="34" charset="-120"/>
                </a:rPr>
                <a:t>Allow for Flexibility</a:t>
              </a:r>
              <a:endParaRPr lang="en-US" sz="2400" b="1" dirty="0"/>
            </a:p>
          </p:txBody>
        </p:sp>
        <p:sp>
          <p:nvSpPr>
            <p:cNvPr id="14" name="Text 16">
              <a:extLst>
                <a:ext uri="{FF2B5EF4-FFF2-40B4-BE49-F238E27FC236}">
                  <a16:creationId xmlns:a16="http://schemas.microsoft.com/office/drawing/2014/main" id="{E6118AE0-87E9-16F3-5387-AAD3DBFC8D5E}"/>
                </a:ext>
              </a:extLst>
            </p:cNvPr>
            <p:cNvSpPr/>
            <p:nvPr/>
          </p:nvSpPr>
          <p:spPr>
            <a:xfrm>
              <a:off x="-32535" y="7056789"/>
              <a:ext cx="5740718" cy="296347"/>
            </a:xfrm>
            <a:prstGeom prst="rect">
              <a:avLst/>
            </a:prstGeom>
            <a:noFill/>
            <a:ln/>
          </p:spPr>
          <p:txBody>
            <a:bodyPr wrap="none" lIns="0" tIns="0" rIns="0" bIns="0" rtlCol="0" anchor="t"/>
            <a:lstStyle/>
            <a:p>
              <a:pPr marL="0" indent="0" algn="r">
                <a:lnSpc>
                  <a:spcPts val="2300"/>
                </a:lnSpc>
                <a:buNone/>
              </a:pPr>
              <a:r>
                <a:rPr lang="en-US" sz="2000" dirty="0">
                  <a:latin typeface="Martel Sans Light" pitchFamily="34" charset="0"/>
                  <a:ea typeface="Martel Sans Light" pitchFamily="34" charset="-122"/>
                  <a:cs typeface="Martel Sans Light" pitchFamily="34" charset="-120"/>
                </a:rPr>
                <a:t>Respect their time and</a:t>
              </a:r>
            </a:p>
            <a:p>
              <a:pPr marL="0" indent="0" algn="r">
                <a:lnSpc>
                  <a:spcPts val="2300"/>
                </a:lnSpc>
                <a:buNone/>
              </a:pPr>
              <a:r>
                <a:rPr lang="en-US" sz="2000" dirty="0">
                  <a:latin typeface="Martel Sans Light" pitchFamily="34" charset="0"/>
                  <a:ea typeface="Martel Sans Light" pitchFamily="34" charset="-122"/>
                  <a:cs typeface="Martel Sans Light" pitchFamily="34" charset="-120"/>
                </a:rPr>
                <a:t>independence</a:t>
              </a:r>
              <a:endParaRPr lang="en-US" sz="2000" dirty="0"/>
            </a:p>
          </p:txBody>
        </p:sp>
      </p:grpSp>
      <p:pic>
        <p:nvPicPr>
          <p:cNvPr id="3" name="Image 0" descr="preencoded.png">
            <a:extLst>
              <a:ext uri="{FF2B5EF4-FFF2-40B4-BE49-F238E27FC236}">
                <a16:creationId xmlns:a16="http://schemas.microsoft.com/office/drawing/2014/main" id="{5E2A6F9A-446A-1CA4-DD65-45B9BCA5D509}"/>
              </a:ext>
            </a:extLst>
          </p:cNvPr>
          <p:cNvPicPr>
            <a:picLocks noChangeAspect="1"/>
          </p:cNvPicPr>
          <p:nvPr/>
        </p:nvPicPr>
        <p:blipFill>
          <a:blip r:embed="rId3"/>
          <a:stretch>
            <a:fillRect/>
          </a:stretch>
        </p:blipFill>
        <p:spPr>
          <a:xfrm>
            <a:off x="4722552" y="1472209"/>
            <a:ext cx="2825805" cy="4238708"/>
          </a:xfrm>
          <a:prstGeom prst="rect">
            <a:avLst/>
          </a:prstGeom>
        </p:spPr>
      </p:pic>
    </p:spTree>
    <p:extLst>
      <p:ext uri="{BB962C8B-B14F-4D97-AF65-F5344CB8AC3E}">
        <p14:creationId xmlns:p14="http://schemas.microsoft.com/office/powerpoint/2010/main" val="3672229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99BC8-0728-1D35-11CE-93C286CC89D9}"/>
              </a:ext>
            </a:extLst>
          </p:cNvPr>
          <p:cNvSpPr>
            <a:spLocks noGrp="1"/>
          </p:cNvSpPr>
          <p:nvPr>
            <p:ph type="title"/>
          </p:nvPr>
        </p:nvSpPr>
        <p:spPr/>
        <p:txBody>
          <a:bodyPr/>
          <a:lstStyle/>
          <a:p>
            <a:r>
              <a:rPr lang="en-US" dirty="0"/>
              <a:t>Let’s Go to Work!</a:t>
            </a:r>
          </a:p>
        </p:txBody>
      </p:sp>
      <p:pic>
        <p:nvPicPr>
          <p:cNvPr id="5" name="Online Media 4" title="Different Generations going to Work">
            <a:hlinkClick r:id="" action="ppaction://media"/>
            <a:extLst>
              <a:ext uri="{FF2B5EF4-FFF2-40B4-BE49-F238E27FC236}">
                <a16:creationId xmlns:a16="http://schemas.microsoft.com/office/drawing/2014/main" id="{7C237B42-4AFC-FD43-BEB9-B1F9BA10701A}"/>
              </a:ext>
            </a:extLst>
          </p:cNvPr>
          <p:cNvPicPr>
            <a:picLocks noGrp="1" noRot="1" noChangeAspect="1"/>
          </p:cNvPicPr>
          <p:nvPr>
            <p:ph idx="1"/>
            <a:videoFile r:link="rId1"/>
          </p:nvPr>
        </p:nvPicPr>
        <p:blipFill>
          <a:blip r:embed="rId4"/>
          <a:stretch>
            <a:fillRect/>
          </a:stretch>
        </p:blipFill>
        <p:spPr>
          <a:xfrm>
            <a:off x="2205038" y="1309688"/>
            <a:ext cx="7648575" cy="4318000"/>
          </a:xfrm>
          <a:prstGeom prst="rect">
            <a:avLst/>
          </a:prstGeom>
        </p:spPr>
      </p:pic>
      <p:sp>
        <p:nvSpPr>
          <p:cNvPr id="4" name="Slide Number Placeholder 3">
            <a:extLst>
              <a:ext uri="{FF2B5EF4-FFF2-40B4-BE49-F238E27FC236}">
                <a16:creationId xmlns:a16="http://schemas.microsoft.com/office/drawing/2014/main" id="{AB52D266-6D05-EFB4-80D5-34C24A05D0D0}"/>
              </a:ext>
            </a:extLst>
          </p:cNvPr>
          <p:cNvSpPr>
            <a:spLocks noGrp="1"/>
          </p:cNvSpPr>
          <p:nvPr>
            <p:ph type="sldNum" sz="quarter" idx="12"/>
          </p:nvPr>
        </p:nvSpPr>
        <p:spPr/>
        <p:txBody>
          <a:bodyPr/>
          <a:lstStyle/>
          <a:p>
            <a:fld id="{1EAF2853-1F3B-4CB4-A469-EEA482916880}" type="slidenum">
              <a:rPr lang="en-US" smtClean="0"/>
              <a:pPr/>
              <a:t>2</a:t>
            </a:fld>
            <a:endParaRPr lang="en-US" sz="2000" dirty="0">
              <a:solidFill>
                <a:schemeClr val="tx1">
                  <a:lumMod val="40000"/>
                  <a:lumOff val="60000"/>
                </a:schemeClr>
              </a:solidFill>
            </a:endParaRPr>
          </a:p>
        </p:txBody>
      </p:sp>
    </p:spTree>
    <p:extLst>
      <p:ext uri="{BB962C8B-B14F-4D97-AF65-F5344CB8AC3E}">
        <p14:creationId xmlns:p14="http://schemas.microsoft.com/office/powerpoint/2010/main" val="79976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EE2E5-0F28-FB7D-F659-6DB713DA3BF0}"/>
              </a:ext>
            </a:extLst>
          </p:cNvPr>
          <p:cNvSpPr>
            <a:spLocks noGrp="1"/>
          </p:cNvSpPr>
          <p:nvPr>
            <p:ph type="title"/>
          </p:nvPr>
        </p:nvSpPr>
        <p:spPr/>
        <p:txBody>
          <a:bodyPr/>
          <a:lstStyle/>
          <a:p>
            <a:r>
              <a:rPr lang="en-US" dirty="0"/>
              <a:t>Generation Y (Millennials)</a:t>
            </a:r>
          </a:p>
        </p:txBody>
      </p:sp>
      <p:sp>
        <p:nvSpPr>
          <p:cNvPr id="4" name="Slide Number Placeholder 3">
            <a:extLst>
              <a:ext uri="{FF2B5EF4-FFF2-40B4-BE49-F238E27FC236}">
                <a16:creationId xmlns:a16="http://schemas.microsoft.com/office/drawing/2014/main" id="{98853EB4-A961-1461-85CD-55E99FAFFD55}"/>
              </a:ext>
            </a:extLst>
          </p:cNvPr>
          <p:cNvSpPr>
            <a:spLocks noGrp="1"/>
          </p:cNvSpPr>
          <p:nvPr>
            <p:ph type="sldNum" sz="quarter" idx="12"/>
          </p:nvPr>
        </p:nvSpPr>
        <p:spPr/>
        <p:txBody>
          <a:bodyPr/>
          <a:lstStyle/>
          <a:p>
            <a:fld id="{1EAF2853-1F3B-4CB4-A469-EEA482916880}" type="slidenum">
              <a:rPr lang="en-US" smtClean="0"/>
              <a:pPr/>
              <a:t>20</a:t>
            </a:fld>
            <a:endParaRPr lang="en-US" sz="2000" dirty="0">
              <a:solidFill>
                <a:schemeClr val="tx1">
                  <a:lumMod val="40000"/>
                  <a:lumOff val="60000"/>
                </a:schemeClr>
              </a:solidFill>
            </a:endParaRPr>
          </a:p>
        </p:txBody>
      </p:sp>
      <p:pic>
        <p:nvPicPr>
          <p:cNvPr id="6" name="Picture 5">
            <a:extLst>
              <a:ext uri="{FF2B5EF4-FFF2-40B4-BE49-F238E27FC236}">
                <a16:creationId xmlns:a16="http://schemas.microsoft.com/office/drawing/2014/main" id="{A2C82AEB-B395-0A6A-9F77-9681F684B556}"/>
              </a:ext>
            </a:extLst>
          </p:cNvPr>
          <p:cNvPicPr>
            <a:picLocks noChangeAspect="1"/>
          </p:cNvPicPr>
          <p:nvPr/>
        </p:nvPicPr>
        <p:blipFill>
          <a:blip r:embed="rId3"/>
          <a:stretch>
            <a:fillRect/>
          </a:stretch>
        </p:blipFill>
        <p:spPr>
          <a:xfrm>
            <a:off x="2312452" y="1630081"/>
            <a:ext cx="7921903" cy="3916321"/>
          </a:xfrm>
          <a:prstGeom prst="rect">
            <a:avLst/>
          </a:prstGeom>
        </p:spPr>
      </p:pic>
    </p:spTree>
    <p:extLst>
      <p:ext uri="{BB962C8B-B14F-4D97-AF65-F5344CB8AC3E}">
        <p14:creationId xmlns:p14="http://schemas.microsoft.com/office/powerpoint/2010/main" val="2832583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DB513-A4F5-951E-3CFE-E23462A0B6CE}"/>
              </a:ext>
            </a:extLst>
          </p:cNvPr>
          <p:cNvSpPr>
            <a:spLocks noGrp="1"/>
          </p:cNvSpPr>
          <p:nvPr>
            <p:ph type="title"/>
          </p:nvPr>
        </p:nvSpPr>
        <p:spPr/>
        <p:txBody>
          <a:bodyPr/>
          <a:lstStyle/>
          <a:p>
            <a:r>
              <a:rPr lang="en-US" dirty="0"/>
              <a:t>Generation Y (Millennials)</a:t>
            </a:r>
          </a:p>
        </p:txBody>
      </p:sp>
      <p:sp>
        <p:nvSpPr>
          <p:cNvPr id="4" name="Slide Number Placeholder 3">
            <a:extLst>
              <a:ext uri="{FF2B5EF4-FFF2-40B4-BE49-F238E27FC236}">
                <a16:creationId xmlns:a16="http://schemas.microsoft.com/office/drawing/2014/main" id="{33DD7F33-E4A6-B4B3-B845-E97D0C6EB9E4}"/>
              </a:ext>
            </a:extLst>
          </p:cNvPr>
          <p:cNvSpPr>
            <a:spLocks noGrp="1"/>
          </p:cNvSpPr>
          <p:nvPr>
            <p:ph type="sldNum" sz="quarter" idx="12"/>
          </p:nvPr>
        </p:nvSpPr>
        <p:spPr/>
        <p:txBody>
          <a:bodyPr/>
          <a:lstStyle/>
          <a:p>
            <a:fld id="{1EAF2853-1F3B-4CB4-A469-EEA482916880}" type="slidenum">
              <a:rPr lang="en-US" smtClean="0"/>
              <a:pPr/>
              <a:t>21</a:t>
            </a:fld>
            <a:endParaRPr lang="en-US" sz="2000" dirty="0">
              <a:solidFill>
                <a:schemeClr val="tx1">
                  <a:lumMod val="40000"/>
                  <a:lumOff val="60000"/>
                </a:schemeClr>
              </a:solidFill>
            </a:endParaRPr>
          </a:p>
        </p:txBody>
      </p:sp>
      <p:grpSp>
        <p:nvGrpSpPr>
          <p:cNvPr id="26" name="Group 25">
            <a:extLst>
              <a:ext uri="{FF2B5EF4-FFF2-40B4-BE49-F238E27FC236}">
                <a16:creationId xmlns:a16="http://schemas.microsoft.com/office/drawing/2014/main" id="{8FD223C4-6192-D62B-AE05-2168F2E4079E}"/>
              </a:ext>
            </a:extLst>
          </p:cNvPr>
          <p:cNvGrpSpPr/>
          <p:nvPr/>
        </p:nvGrpSpPr>
        <p:grpSpPr>
          <a:xfrm>
            <a:off x="1309674" y="3806666"/>
            <a:ext cx="10378187" cy="2032754"/>
            <a:chOff x="793790" y="3634264"/>
            <a:chExt cx="13056393" cy="2032754"/>
          </a:xfrm>
        </p:grpSpPr>
        <p:grpSp>
          <p:nvGrpSpPr>
            <p:cNvPr id="19" name="Group 18">
              <a:extLst>
                <a:ext uri="{FF2B5EF4-FFF2-40B4-BE49-F238E27FC236}">
                  <a16:creationId xmlns:a16="http://schemas.microsoft.com/office/drawing/2014/main" id="{BF7820B9-D0A4-05DE-C46C-254CCBC697AC}"/>
                </a:ext>
              </a:extLst>
            </p:cNvPr>
            <p:cNvGrpSpPr/>
            <p:nvPr/>
          </p:nvGrpSpPr>
          <p:grpSpPr>
            <a:xfrm>
              <a:off x="793790" y="3634264"/>
              <a:ext cx="13056393" cy="2032754"/>
              <a:chOff x="793790" y="3634264"/>
              <a:chExt cx="13056393" cy="2032754"/>
            </a:xfrm>
          </p:grpSpPr>
          <p:sp>
            <p:nvSpPr>
              <p:cNvPr id="20" name="Text 1">
                <a:extLst>
                  <a:ext uri="{FF2B5EF4-FFF2-40B4-BE49-F238E27FC236}">
                    <a16:creationId xmlns:a16="http://schemas.microsoft.com/office/drawing/2014/main" id="{83A203BF-3BA8-65B2-A2AD-26A045876B52}"/>
                  </a:ext>
                </a:extLst>
              </p:cNvPr>
              <p:cNvSpPr/>
              <p:nvPr/>
            </p:nvSpPr>
            <p:spPr>
              <a:xfrm>
                <a:off x="793790" y="3634264"/>
                <a:ext cx="3243263" cy="354330"/>
              </a:xfrm>
              <a:prstGeom prst="rect">
                <a:avLst/>
              </a:prstGeom>
              <a:noFill/>
              <a:ln/>
            </p:spPr>
            <p:txBody>
              <a:bodyPr wrap="none" lIns="0" tIns="0" rIns="0" bIns="0" rtlCol="0" anchor="t"/>
              <a:lstStyle/>
              <a:p>
                <a:pPr marL="0" indent="0">
                  <a:lnSpc>
                    <a:spcPts val="2750"/>
                  </a:lnSpc>
                  <a:buNone/>
                </a:pPr>
                <a:r>
                  <a:rPr lang="en-US" sz="2200" b="1" dirty="0"/>
                  <a:t>Demographics</a:t>
                </a:r>
              </a:p>
            </p:txBody>
          </p:sp>
          <p:sp>
            <p:nvSpPr>
              <p:cNvPr id="21" name="Text 2">
                <a:extLst>
                  <a:ext uri="{FF2B5EF4-FFF2-40B4-BE49-F238E27FC236}">
                    <a16:creationId xmlns:a16="http://schemas.microsoft.com/office/drawing/2014/main" id="{92342FB0-279D-8127-628B-517E4A0E4603}"/>
                  </a:ext>
                </a:extLst>
              </p:cNvPr>
              <p:cNvSpPr/>
              <p:nvPr/>
            </p:nvSpPr>
            <p:spPr>
              <a:xfrm>
                <a:off x="793790" y="4215408"/>
                <a:ext cx="3978116" cy="1088708"/>
              </a:xfrm>
              <a:prstGeom prst="rect">
                <a:avLst/>
              </a:prstGeom>
              <a:noFill/>
              <a:ln/>
            </p:spPr>
            <p:txBody>
              <a:bodyPr wrap="square" lIns="0" tIns="0" rIns="0" bIns="0" rtlCol="0" anchor="t"/>
              <a:lstStyle/>
              <a:p>
                <a:pPr marL="0" indent="0">
                  <a:lnSpc>
                    <a:spcPts val="2850"/>
                  </a:lnSpc>
                  <a:buNone/>
                </a:pPr>
                <a:r>
                  <a:rPr lang="en-US" sz="1750" dirty="0">
                    <a:solidFill>
                      <a:srgbClr val="161613"/>
                    </a:solidFill>
                    <a:latin typeface="Inter" pitchFamily="34" charset="0"/>
                    <a:ea typeface="Inter" pitchFamily="34" charset="-122"/>
                    <a:cs typeface="Inter" pitchFamily="34" charset="-120"/>
                  </a:rPr>
                  <a:t>Born between 1981-1996. Currently aged 29 to 44 years old.</a:t>
                </a:r>
                <a:endParaRPr lang="en-US" sz="1750" dirty="0"/>
              </a:p>
            </p:txBody>
          </p:sp>
          <p:sp>
            <p:nvSpPr>
              <p:cNvPr id="22" name="Text 4">
                <a:extLst>
                  <a:ext uri="{FF2B5EF4-FFF2-40B4-BE49-F238E27FC236}">
                    <a16:creationId xmlns:a16="http://schemas.microsoft.com/office/drawing/2014/main" id="{C237DD36-19C5-AA2A-1614-7EBB5B1D2968}"/>
                  </a:ext>
                </a:extLst>
              </p:cNvPr>
              <p:cNvSpPr/>
              <p:nvPr/>
            </p:nvSpPr>
            <p:spPr>
              <a:xfrm>
                <a:off x="5332928" y="4215408"/>
                <a:ext cx="3978116" cy="1451610"/>
              </a:xfrm>
              <a:prstGeom prst="rect">
                <a:avLst/>
              </a:prstGeom>
              <a:noFill/>
              <a:ln/>
            </p:spPr>
            <p:txBody>
              <a:bodyPr wrap="square" lIns="0" tIns="0" rIns="0" bIns="0" rtlCol="0" anchor="t"/>
              <a:lstStyle/>
              <a:p>
                <a:pPr marL="0" indent="0">
                  <a:lnSpc>
                    <a:spcPts val="2850"/>
                  </a:lnSpc>
                  <a:buNone/>
                </a:pPr>
                <a:r>
                  <a:rPr lang="en-US" sz="1750" dirty="0">
                    <a:solidFill>
                      <a:srgbClr val="161613"/>
                    </a:solidFill>
                    <a:latin typeface="Inter" pitchFamily="34" charset="0"/>
                    <a:ea typeface="Inter" pitchFamily="34" charset="-122"/>
                    <a:cs typeface="Inter" pitchFamily="34" charset="-120"/>
                  </a:rPr>
                  <a:t>This generation is often referred to as “Millennials” due to their coming of age around the turn of the millennium.</a:t>
                </a:r>
                <a:endParaRPr lang="en-US" sz="1750" dirty="0"/>
              </a:p>
            </p:txBody>
          </p:sp>
          <p:sp>
            <p:nvSpPr>
              <p:cNvPr id="23" name="Text 5">
                <a:extLst>
                  <a:ext uri="{FF2B5EF4-FFF2-40B4-BE49-F238E27FC236}">
                    <a16:creationId xmlns:a16="http://schemas.microsoft.com/office/drawing/2014/main" id="{8652B51A-CEE2-768D-D281-8A9711D41386}"/>
                  </a:ext>
                </a:extLst>
              </p:cNvPr>
              <p:cNvSpPr/>
              <p:nvPr/>
            </p:nvSpPr>
            <p:spPr>
              <a:xfrm>
                <a:off x="9872067" y="3634264"/>
                <a:ext cx="2835235" cy="354330"/>
              </a:xfrm>
              <a:prstGeom prst="rect">
                <a:avLst/>
              </a:prstGeom>
              <a:noFill/>
              <a:ln/>
            </p:spPr>
            <p:txBody>
              <a:bodyPr wrap="none" lIns="0" tIns="0" rIns="0" bIns="0" rtlCol="0" anchor="t"/>
              <a:lstStyle/>
              <a:p>
                <a:pPr marL="0" indent="0">
                  <a:lnSpc>
                    <a:spcPts val="2750"/>
                  </a:lnSpc>
                  <a:buNone/>
                </a:pPr>
                <a:r>
                  <a:rPr lang="en-US" sz="2200" dirty="0">
                    <a:solidFill>
                      <a:srgbClr val="161613"/>
                    </a:solidFill>
                    <a:latin typeface="DM Sans Medium" pitchFamily="34" charset="0"/>
                    <a:ea typeface="DM Sans Medium" pitchFamily="34" charset="-122"/>
                    <a:cs typeface="DM Sans Medium" pitchFamily="34" charset="-120"/>
                  </a:rPr>
                  <a:t>Digital natives</a:t>
                </a:r>
                <a:endParaRPr lang="en-US" sz="2200" dirty="0"/>
              </a:p>
            </p:txBody>
          </p:sp>
          <p:sp>
            <p:nvSpPr>
              <p:cNvPr id="24" name="Text 6">
                <a:extLst>
                  <a:ext uri="{FF2B5EF4-FFF2-40B4-BE49-F238E27FC236}">
                    <a16:creationId xmlns:a16="http://schemas.microsoft.com/office/drawing/2014/main" id="{742FE4F4-4F43-BD93-00CD-133D65A33315}"/>
                  </a:ext>
                </a:extLst>
              </p:cNvPr>
              <p:cNvSpPr/>
              <p:nvPr/>
            </p:nvSpPr>
            <p:spPr>
              <a:xfrm>
                <a:off x="9872067" y="4215408"/>
                <a:ext cx="3978116" cy="725805"/>
              </a:xfrm>
              <a:prstGeom prst="rect">
                <a:avLst/>
              </a:prstGeom>
              <a:noFill/>
              <a:ln/>
            </p:spPr>
            <p:txBody>
              <a:bodyPr wrap="square" lIns="0" tIns="0" rIns="0" bIns="0" rtlCol="0" anchor="t"/>
              <a:lstStyle/>
              <a:p>
                <a:pPr marL="0" indent="0">
                  <a:lnSpc>
                    <a:spcPts val="2850"/>
                  </a:lnSpc>
                  <a:buNone/>
                </a:pPr>
                <a:r>
                  <a:rPr lang="en-US" sz="1750" dirty="0">
                    <a:solidFill>
                      <a:srgbClr val="161613"/>
                    </a:solidFill>
                    <a:latin typeface="Inter" pitchFamily="34" charset="0"/>
                    <a:ea typeface="Inter" pitchFamily="34" charset="-122"/>
                    <a:cs typeface="Inter" pitchFamily="34" charset="-120"/>
                  </a:rPr>
                  <a:t>Having grown up with technology, they are considered </a:t>
                </a:r>
                <a:r>
                  <a:rPr lang="en-US" sz="1750" b="1" dirty="0">
                    <a:solidFill>
                      <a:srgbClr val="161613"/>
                    </a:solidFill>
                    <a:latin typeface="Inter" pitchFamily="34" charset="0"/>
                    <a:ea typeface="Inter" pitchFamily="34" charset="-122"/>
                    <a:cs typeface="Inter" pitchFamily="34" charset="-120"/>
                  </a:rPr>
                  <a:t>digital natives</a:t>
                </a:r>
                <a:r>
                  <a:rPr lang="en-US" sz="1750" dirty="0">
                    <a:solidFill>
                      <a:srgbClr val="161613"/>
                    </a:solidFill>
                    <a:latin typeface="Inter" pitchFamily="34" charset="0"/>
                    <a:ea typeface="Inter" pitchFamily="34" charset="-122"/>
                    <a:cs typeface="Inter" pitchFamily="34" charset="-120"/>
                  </a:rPr>
                  <a:t>.</a:t>
                </a:r>
                <a:endParaRPr lang="en-US" sz="1750" dirty="0"/>
              </a:p>
            </p:txBody>
          </p:sp>
        </p:grpSp>
        <p:sp>
          <p:nvSpPr>
            <p:cNvPr id="25" name="Text 3">
              <a:extLst>
                <a:ext uri="{FF2B5EF4-FFF2-40B4-BE49-F238E27FC236}">
                  <a16:creationId xmlns:a16="http://schemas.microsoft.com/office/drawing/2014/main" id="{BF25CA56-E744-7D9F-D3BA-93C88B01171F}"/>
                </a:ext>
              </a:extLst>
            </p:cNvPr>
            <p:cNvSpPr/>
            <p:nvPr/>
          </p:nvSpPr>
          <p:spPr>
            <a:xfrm>
              <a:off x="5332928" y="3634264"/>
              <a:ext cx="3346966" cy="354330"/>
            </a:xfrm>
            <a:prstGeom prst="rect">
              <a:avLst/>
            </a:prstGeom>
            <a:noFill/>
            <a:ln/>
          </p:spPr>
          <p:txBody>
            <a:bodyPr wrap="none" lIns="0" tIns="0" rIns="0" bIns="0" rtlCol="0" anchor="t"/>
            <a:lstStyle/>
            <a:p>
              <a:pPr marL="0" indent="0">
                <a:lnSpc>
                  <a:spcPts val="2750"/>
                </a:lnSpc>
                <a:buNone/>
              </a:pPr>
              <a:r>
                <a:rPr lang="en-US" sz="2200" b="1" dirty="0"/>
                <a:t>Turn of the Century</a:t>
              </a:r>
            </a:p>
          </p:txBody>
        </p:sp>
      </p:grpSp>
      <p:pic>
        <p:nvPicPr>
          <p:cNvPr id="9220" name="Picture 4" descr="Preparing Your Brand's Customer Experience for Millennials | Cuker Agency">
            <a:extLst>
              <a:ext uri="{FF2B5EF4-FFF2-40B4-BE49-F238E27FC236}">
                <a16:creationId xmlns:a16="http://schemas.microsoft.com/office/drawing/2014/main" id="{58323C1B-3322-69D3-EDB5-24A70ED16E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743" b="12909"/>
          <a:stretch/>
        </p:blipFill>
        <p:spPr bwMode="auto">
          <a:xfrm>
            <a:off x="1639036" y="1238250"/>
            <a:ext cx="9372500" cy="2381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801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951CB-3193-A0BF-21A0-69E17093167A}"/>
              </a:ext>
            </a:extLst>
          </p:cNvPr>
          <p:cNvSpPr>
            <a:spLocks noGrp="1"/>
          </p:cNvSpPr>
          <p:nvPr>
            <p:ph type="title"/>
          </p:nvPr>
        </p:nvSpPr>
        <p:spPr/>
        <p:txBody>
          <a:bodyPr/>
          <a:lstStyle/>
          <a:p>
            <a:r>
              <a:rPr lang="en-US" dirty="0"/>
              <a:t>Key Communication Characteristics</a:t>
            </a:r>
          </a:p>
        </p:txBody>
      </p:sp>
      <p:sp>
        <p:nvSpPr>
          <p:cNvPr id="3" name="Content Placeholder 2">
            <a:extLst>
              <a:ext uri="{FF2B5EF4-FFF2-40B4-BE49-F238E27FC236}">
                <a16:creationId xmlns:a16="http://schemas.microsoft.com/office/drawing/2014/main" id="{BBD85134-C92F-2658-837D-07B06E9E8160}"/>
              </a:ext>
            </a:extLst>
          </p:cNvPr>
          <p:cNvSpPr>
            <a:spLocks noGrp="1"/>
          </p:cNvSpPr>
          <p:nvPr>
            <p:ph idx="1"/>
          </p:nvPr>
        </p:nvSpPr>
        <p:spPr>
          <a:xfrm>
            <a:off x="1581120" y="1510500"/>
            <a:ext cx="4953675" cy="4317476"/>
          </a:xfrm>
        </p:spPr>
        <p:txBody>
          <a:bodyPr/>
          <a:lstStyle/>
          <a:p>
            <a:pPr>
              <a:spcBef>
                <a:spcPts val="2400"/>
              </a:spcBef>
            </a:pPr>
            <a:r>
              <a:rPr lang="en-US" sz="3200" dirty="0">
                <a:latin typeface="Kanit"/>
                <a:ea typeface="Kanit"/>
              </a:rPr>
              <a:t>Tech Savvy</a:t>
            </a:r>
          </a:p>
          <a:p>
            <a:pPr>
              <a:spcBef>
                <a:spcPts val="2400"/>
              </a:spcBef>
            </a:pPr>
            <a:r>
              <a:rPr lang="en-US" sz="3200" dirty="0">
                <a:latin typeface="Kanit"/>
                <a:ea typeface="Kanit"/>
              </a:rPr>
              <a:t>Instant communication</a:t>
            </a:r>
          </a:p>
          <a:p>
            <a:pPr>
              <a:spcBef>
                <a:spcPts val="2400"/>
              </a:spcBef>
            </a:pPr>
            <a:r>
              <a:rPr lang="en-US" sz="3200" dirty="0">
                <a:latin typeface="Kanit"/>
                <a:ea typeface="Kanit"/>
              </a:rPr>
              <a:t>Brevity is natural</a:t>
            </a:r>
          </a:p>
          <a:p>
            <a:pPr>
              <a:spcBef>
                <a:spcPts val="2400"/>
              </a:spcBef>
            </a:pPr>
            <a:r>
              <a:rPr lang="en-US" sz="3200" dirty="0">
                <a:latin typeface="Kanit"/>
                <a:ea typeface="Kanit"/>
              </a:rPr>
              <a:t>Informal tone</a:t>
            </a:r>
          </a:p>
          <a:p>
            <a:pPr>
              <a:spcBef>
                <a:spcPts val="2400"/>
              </a:spcBef>
            </a:pPr>
            <a:r>
              <a:rPr lang="en-US" sz="3200" dirty="0">
                <a:latin typeface="Kanit"/>
                <a:ea typeface="Kanit"/>
              </a:rPr>
              <a:t>Expect and want immediate feedback</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182FB438-527B-EC49-AD13-D22A4C6DC15C}"/>
              </a:ext>
            </a:extLst>
          </p:cNvPr>
          <p:cNvSpPr>
            <a:spLocks noGrp="1"/>
          </p:cNvSpPr>
          <p:nvPr>
            <p:ph type="sldNum" sz="quarter" idx="12"/>
          </p:nvPr>
        </p:nvSpPr>
        <p:spPr/>
        <p:txBody>
          <a:bodyPr/>
          <a:lstStyle/>
          <a:p>
            <a:fld id="{1EAF2853-1F3B-4CB4-A469-EEA482916880}" type="slidenum">
              <a:rPr lang="en-US" smtClean="0"/>
              <a:pPr/>
              <a:t>22</a:t>
            </a:fld>
            <a:endParaRPr lang="en-US" sz="2000" dirty="0">
              <a:solidFill>
                <a:schemeClr val="tx1">
                  <a:lumMod val="40000"/>
                  <a:lumOff val="60000"/>
                </a:schemeClr>
              </a:solidFill>
            </a:endParaRPr>
          </a:p>
        </p:txBody>
      </p:sp>
      <p:pic>
        <p:nvPicPr>
          <p:cNvPr id="5" name="Image 0" descr="preencoded.png">
            <a:extLst>
              <a:ext uri="{FF2B5EF4-FFF2-40B4-BE49-F238E27FC236}">
                <a16:creationId xmlns:a16="http://schemas.microsoft.com/office/drawing/2014/main" id="{1C165ED3-B583-22F3-39D8-8CD0AF72E89C}"/>
              </a:ext>
            </a:extLst>
          </p:cNvPr>
          <p:cNvPicPr>
            <a:picLocks noChangeAspect="1"/>
          </p:cNvPicPr>
          <p:nvPr/>
        </p:nvPicPr>
        <p:blipFill>
          <a:blip r:embed="rId3"/>
          <a:stretch>
            <a:fillRect/>
          </a:stretch>
        </p:blipFill>
        <p:spPr>
          <a:xfrm>
            <a:off x="7357190" y="1243692"/>
            <a:ext cx="2913743" cy="4370615"/>
          </a:xfrm>
          <a:prstGeom prst="rect">
            <a:avLst/>
          </a:prstGeom>
        </p:spPr>
      </p:pic>
    </p:spTree>
    <p:extLst>
      <p:ext uri="{BB962C8B-B14F-4D97-AF65-F5344CB8AC3E}">
        <p14:creationId xmlns:p14="http://schemas.microsoft.com/office/powerpoint/2010/main" val="333514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13190-0C89-E8E7-5C2C-32A3CFCE4D6E}"/>
              </a:ext>
            </a:extLst>
          </p:cNvPr>
          <p:cNvSpPr>
            <a:spLocks noGrp="1"/>
          </p:cNvSpPr>
          <p:nvPr>
            <p:ph type="title"/>
          </p:nvPr>
        </p:nvSpPr>
        <p:spPr/>
        <p:txBody>
          <a:bodyPr/>
          <a:lstStyle/>
          <a:p>
            <a:r>
              <a:rPr lang="en-US" dirty="0"/>
              <a:t>Preferred Communication Methods</a:t>
            </a:r>
          </a:p>
        </p:txBody>
      </p:sp>
      <p:sp>
        <p:nvSpPr>
          <p:cNvPr id="4" name="Slide Number Placeholder 3">
            <a:extLst>
              <a:ext uri="{FF2B5EF4-FFF2-40B4-BE49-F238E27FC236}">
                <a16:creationId xmlns:a16="http://schemas.microsoft.com/office/drawing/2014/main" id="{C385F28B-5BFF-9584-2414-8875695FAF5E}"/>
              </a:ext>
            </a:extLst>
          </p:cNvPr>
          <p:cNvSpPr>
            <a:spLocks noGrp="1"/>
          </p:cNvSpPr>
          <p:nvPr>
            <p:ph type="sldNum" sz="quarter" idx="12"/>
          </p:nvPr>
        </p:nvSpPr>
        <p:spPr/>
        <p:txBody>
          <a:bodyPr/>
          <a:lstStyle/>
          <a:p>
            <a:fld id="{1EAF2853-1F3B-4CB4-A469-EEA482916880}" type="slidenum">
              <a:rPr lang="en-US" smtClean="0"/>
              <a:pPr/>
              <a:t>23</a:t>
            </a:fld>
            <a:endParaRPr lang="en-US" sz="2000" dirty="0">
              <a:solidFill>
                <a:schemeClr val="tx1">
                  <a:lumMod val="40000"/>
                  <a:lumOff val="60000"/>
                </a:schemeClr>
              </a:solidFill>
            </a:endParaRPr>
          </a:p>
        </p:txBody>
      </p:sp>
      <p:grpSp>
        <p:nvGrpSpPr>
          <p:cNvPr id="5" name="Group 4">
            <a:extLst>
              <a:ext uri="{FF2B5EF4-FFF2-40B4-BE49-F238E27FC236}">
                <a16:creationId xmlns:a16="http://schemas.microsoft.com/office/drawing/2014/main" id="{1847B253-8123-C26F-12F9-536FA089FCF9}"/>
              </a:ext>
            </a:extLst>
          </p:cNvPr>
          <p:cNvGrpSpPr/>
          <p:nvPr/>
        </p:nvGrpSpPr>
        <p:grpSpPr>
          <a:xfrm>
            <a:off x="5087443" y="1792242"/>
            <a:ext cx="6554143" cy="3592000"/>
            <a:chOff x="742950" y="2971562"/>
            <a:chExt cx="7658100" cy="4674513"/>
          </a:xfrm>
        </p:grpSpPr>
        <p:sp>
          <p:nvSpPr>
            <p:cNvPr id="7" name="Text 1">
              <a:extLst>
                <a:ext uri="{FF2B5EF4-FFF2-40B4-BE49-F238E27FC236}">
                  <a16:creationId xmlns:a16="http://schemas.microsoft.com/office/drawing/2014/main" id="{38235B2D-96A6-6B22-7B97-DF433C5F3079}"/>
                </a:ext>
              </a:extLst>
            </p:cNvPr>
            <p:cNvSpPr/>
            <p:nvPr/>
          </p:nvSpPr>
          <p:spPr>
            <a:xfrm>
              <a:off x="742950" y="2971562"/>
              <a:ext cx="2340412" cy="331708"/>
            </a:xfrm>
            <a:prstGeom prst="rect">
              <a:avLst/>
            </a:prstGeom>
            <a:noFill/>
            <a:ln/>
          </p:spPr>
          <p:txBody>
            <a:bodyPr wrap="none" lIns="0" tIns="0" rIns="0" bIns="0" rtlCol="0" anchor="t"/>
            <a:lstStyle/>
            <a:p>
              <a:pPr marL="0" indent="0" algn="l">
                <a:lnSpc>
                  <a:spcPts val="2600"/>
                </a:lnSpc>
                <a:buNone/>
              </a:pPr>
              <a:r>
                <a:rPr lang="en-US" sz="2400" b="1" dirty="0">
                  <a:solidFill>
                    <a:srgbClr val="161613"/>
                  </a:solidFill>
                  <a:latin typeface="DM Sans Medium" pitchFamily="34" charset="0"/>
                  <a:ea typeface="DM Sans Medium" pitchFamily="34" charset="-122"/>
                  <a:cs typeface="DM Sans Medium" pitchFamily="34" charset="-120"/>
                </a:rPr>
                <a:t>Texting</a:t>
              </a:r>
              <a:endParaRPr lang="en-US" sz="2400" b="1" dirty="0"/>
            </a:p>
          </p:txBody>
        </p:sp>
        <p:sp>
          <p:nvSpPr>
            <p:cNvPr id="8" name="Text 2">
              <a:extLst>
                <a:ext uri="{FF2B5EF4-FFF2-40B4-BE49-F238E27FC236}">
                  <a16:creationId xmlns:a16="http://schemas.microsoft.com/office/drawing/2014/main" id="{65F60397-E857-0C79-76E3-51A38CC89101}"/>
                </a:ext>
              </a:extLst>
            </p:cNvPr>
            <p:cNvSpPr/>
            <p:nvPr/>
          </p:nvSpPr>
          <p:spPr>
            <a:xfrm>
              <a:off x="742950" y="3515548"/>
              <a:ext cx="2340412" cy="1358265"/>
            </a:xfrm>
            <a:prstGeom prst="rect">
              <a:avLst/>
            </a:prstGeom>
            <a:noFill/>
            <a:ln/>
          </p:spPr>
          <p:txBody>
            <a:bodyPr wrap="square" lIns="0" tIns="0" rIns="0" bIns="0" rtlCol="0" anchor="t"/>
            <a:lstStyle/>
            <a:p>
              <a:pPr marL="0" indent="0" algn="l">
                <a:lnSpc>
                  <a:spcPts val="2650"/>
                </a:lnSpc>
                <a:buNone/>
              </a:pPr>
              <a:r>
                <a:rPr lang="en-US" dirty="0">
                  <a:solidFill>
                    <a:srgbClr val="161613"/>
                  </a:solidFill>
                  <a:latin typeface="Inter" pitchFamily="34" charset="0"/>
                  <a:ea typeface="Inter" pitchFamily="34" charset="-122"/>
                  <a:cs typeface="Inter" pitchFamily="34" charset="-120"/>
                </a:rPr>
                <a:t>Text messaging and instant messaging apps are their primary tools.</a:t>
              </a:r>
              <a:endParaRPr lang="en-US" dirty="0"/>
            </a:p>
          </p:txBody>
        </p:sp>
        <p:sp>
          <p:nvSpPr>
            <p:cNvPr id="10" name="Text 3">
              <a:extLst>
                <a:ext uri="{FF2B5EF4-FFF2-40B4-BE49-F238E27FC236}">
                  <a16:creationId xmlns:a16="http://schemas.microsoft.com/office/drawing/2014/main" id="{CD457191-8417-1E04-AB3B-2D782E84539F}"/>
                </a:ext>
              </a:extLst>
            </p:cNvPr>
            <p:cNvSpPr/>
            <p:nvPr/>
          </p:nvSpPr>
          <p:spPr>
            <a:xfrm>
              <a:off x="3401735" y="2971562"/>
              <a:ext cx="2340412" cy="331708"/>
            </a:xfrm>
            <a:prstGeom prst="rect">
              <a:avLst/>
            </a:prstGeom>
            <a:noFill/>
            <a:ln/>
          </p:spPr>
          <p:txBody>
            <a:bodyPr wrap="none" lIns="0" tIns="0" rIns="0" bIns="0" rtlCol="0" anchor="t"/>
            <a:lstStyle/>
            <a:p>
              <a:pPr marL="0" indent="0" algn="l">
                <a:lnSpc>
                  <a:spcPts val="2600"/>
                </a:lnSpc>
                <a:buNone/>
              </a:pPr>
              <a:r>
                <a:rPr lang="en-US" sz="2400" b="1" dirty="0">
                  <a:solidFill>
                    <a:srgbClr val="161613"/>
                  </a:solidFill>
                  <a:latin typeface="DM Sans Medium" pitchFamily="34" charset="0"/>
                  <a:ea typeface="DM Sans Medium" pitchFamily="34" charset="-122"/>
                  <a:cs typeface="DM Sans Medium" pitchFamily="34" charset="-120"/>
                </a:rPr>
                <a:t>Social Media</a:t>
              </a:r>
              <a:endParaRPr lang="en-US" sz="2400" b="1" dirty="0"/>
            </a:p>
          </p:txBody>
        </p:sp>
        <p:sp>
          <p:nvSpPr>
            <p:cNvPr id="11" name="Text 4">
              <a:extLst>
                <a:ext uri="{FF2B5EF4-FFF2-40B4-BE49-F238E27FC236}">
                  <a16:creationId xmlns:a16="http://schemas.microsoft.com/office/drawing/2014/main" id="{9D036D4E-F998-3528-2F6E-4C8D9AD3DBEA}"/>
                </a:ext>
              </a:extLst>
            </p:cNvPr>
            <p:cNvSpPr/>
            <p:nvPr/>
          </p:nvSpPr>
          <p:spPr>
            <a:xfrm>
              <a:off x="3401735" y="3501381"/>
              <a:ext cx="2340412" cy="1018699"/>
            </a:xfrm>
            <a:prstGeom prst="rect">
              <a:avLst/>
            </a:prstGeom>
            <a:noFill/>
            <a:ln/>
          </p:spPr>
          <p:txBody>
            <a:bodyPr wrap="square" lIns="0" tIns="0" rIns="0" bIns="0" rtlCol="0" anchor="t"/>
            <a:lstStyle/>
            <a:p>
              <a:pPr marL="0" indent="0" algn="l">
                <a:lnSpc>
                  <a:spcPts val="2650"/>
                </a:lnSpc>
                <a:buNone/>
              </a:pPr>
              <a:r>
                <a:rPr lang="en-US" dirty="0">
                  <a:solidFill>
                    <a:srgbClr val="161613"/>
                  </a:solidFill>
                  <a:latin typeface="Inter" pitchFamily="34" charset="0"/>
                  <a:ea typeface="Inter" pitchFamily="34" charset="-122"/>
                  <a:cs typeface="Inter" pitchFamily="34" charset="-120"/>
                </a:rPr>
                <a:t>They are active on various social media platforms.</a:t>
              </a:r>
              <a:endParaRPr lang="en-US" dirty="0"/>
            </a:p>
          </p:txBody>
        </p:sp>
        <p:sp>
          <p:nvSpPr>
            <p:cNvPr id="13" name="Text 5">
              <a:extLst>
                <a:ext uri="{FF2B5EF4-FFF2-40B4-BE49-F238E27FC236}">
                  <a16:creationId xmlns:a16="http://schemas.microsoft.com/office/drawing/2014/main" id="{C4FDE6BD-1D12-F51E-2F5D-B68014E3BB77}"/>
                </a:ext>
              </a:extLst>
            </p:cNvPr>
            <p:cNvSpPr/>
            <p:nvPr/>
          </p:nvSpPr>
          <p:spPr>
            <a:xfrm>
              <a:off x="6060519" y="2971562"/>
              <a:ext cx="2340531" cy="331708"/>
            </a:xfrm>
            <a:prstGeom prst="rect">
              <a:avLst/>
            </a:prstGeom>
            <a:noFill/>
            <a:ln/>
          </p:spPr>
          <p:txBody>
            <a:bodyPr wrap="none" lIns="0" tIns="0" rIns="0" bIns="0" rtlCol="0" anchor="t"/>
            <a:lstStyle/>
            <a:p>
              <a:pPr marL="0" indent="0" algn="l">
                <a:lnSpc>
                  <a:spcPts val="2600"/>
                </a:lnSpc>
                <a:buNone/>
              </a:pPr>
              <a:r>
                <a:rPr lang="en-US" sz="2400" dirty="0">
                  <a:solidFill>
                    <a:srgbClr val="161613"/>
                  </a:solidFill>
                  <a:latin typeface="DM Sans Medium" pitchFamily="34" charset="0"/>
                  <a:ea typeface="DM Sans Medium" pitchFamily="34" charset="-122"/>
                  <a:cs typeface="DM Sans Medium" pitchFamily="34" charset="-120"/>
                </a:rPr>
                <a:t>Email</a:t>
              </a:r>
              <a:endParaRPr lang="en-US" sz="2400" dirty="0"/>
            </a:p>
          </p:txBody>
        </p:sp>
        <p:sp>
          <p:nvSpPr>
            <p:cNvPr id="14" name="Text 6">
              <a:extLst>
                <a:ext uri="{FF2B5EF4-FFF2-40B4-BE49-F238E27FC236}">
                  <a16:creationId xmlns:a16="http://schemas.microsoft.com/office/drawing/2014/main" id="{E928BA2A-702E-B766-192E-06F5A49C93F2}"/>
                </a:ext>
              </a:extLst>
            </p:cNvPr>
            <p:cNvSpPr/>
            <p:nvPr/>
          </p:nvSpPr>
          <p:spPr>
            <a:xfrm>
              <a:off x="6060519" y="3501381"/>
              <a:ext cx="2340531" cy="1018699"/>
            </a:xfrm>
            <a:prstGeom prst="rect">
              <a:avLst/>
            </a:prstGeom>
            <a:noFill/>
            <a:ln/>
          </p:spPr>
          <p:txBody>
            <a:bodyPr wrap="square" lIns="0" tIns="0" rIns="0" bIns="0" rtlCol="0" anchor="t"/>
            <a:lstStyle/>
            <a:p>
              <a:pPr marL="0" indent="0" algn="l">
                <a:lnSpc>
                  <a:spcPts val="2650"/>
                </a:lnSpc>
                <a:buNone/>
              </a:pPr>
              <a:r>
                <a:rPr lang="en-US" dirty="0">
                  <a:solidFill>
                    <a:srgbClr val="161613"/>
                  </a:solidFill>
                  <a:latin typeface="Inter" pitchFamily="34" charset="0"/>
                  <a:ea typeface="Inter" pitchFamily="34" charset="-122"/>
                  <a:cs typeface="Inter" pitchFamily="34" charset="-120"/>
                </a:rPr>
                <a:t>Email is reserved for more formal communication.</a:t>
              </a:r>
              <a:endParaRPr lang="en-US" dirty="0"/>
            </a:p>
          </p:txBody>
        </p:sp>
        <p:sp>
          <p:nvSpPr>
            <p:cNvPr id="16" name="Text 7">
              <a:extLst>
                <a:ext uri="{FF2B5EF4-FFF2-40B4-BE49-F238E27FC236}">
                  <a16:creationId xmlns:a16="http://schemas.microsoft.com/office/drawing/2014/main" id="{44B3256E-4711-010C-97EA-DDF544BAF94D}"/>
                </a:ext>
              </a:extLst>
            </p:cNvPr>
            <p:cNvSpPr/>
            <p:nvPr/>
          </p:nvSpPr>
          <p:spPr>
            <a:xfrm>
              <a:off x="742950" y="6168390"/>
              <a:ext cx="2340412" cy="331708"/>
            </a:xfrm>
            <a:prstGeom prst="rect">
              <a:avLst/>
            </a:prstGeom>
            <a:noFill/>
            <a:ln/>
          </p:spPr>
          <p:txBody>
            <a:bodyPr wrap="none" lIns="0" tIns="0" rIns="0" bIns="0" rtlCol="0" anchor="t"/>
            <a:lstStyle/>
            <a:p>
              <a:pPr marL="0" indent="0" algn="l">
                <a:lnSpc>
                  <a:spcPts val="2600"/>
                </a:lnSpc>
                <a:buNone/>
              </a:pPr>
              <a:r>
                <a:rPr lang="en-US" sz="2400" b="1" dirty="0">
                  <a:solidFill>
                    <a:srgbClr val="161613"/>
                  </a:solidFill>
                  <a:latin typeface="DM Sans Medium" pitchFamily="34" charset="0"/>
                  <a:ea typeface="DM Sans Medium" pitchFamily="34" charset="-122"/>
                  <a:cs typeface="DM Sans Medium" pitchFamily="34" charset="-120"/>
                </a:rPr>
                <a:t>Video Calls</a:t>
              </a:r>
              <a:endParaRPr lang="en-US" sz="2400" b="1" dirty="0"/>
            </a:p>
          </p:txBody>
        </p:sp>
        <p:sp>
          <p:nvSpPr>
            <p:cNvPr id="17" name="Text 8">
              <a:extLst>
                <a:ext uri="{FF2B5EF4-FFF2-40B4-BE49-F238E27FC236}">
                  <a16:creationId xmlns:a16="http://schemas.microsoft.com/office/drawing/2014/main" id="{B3F68093-2D38-98D4-B24D-7A3905E17173}"/>
                </a:ext>
              </a:extLst>
            </p:cNvPr>
            <p:cNvSpPr/>
            <p:nvPr/>
          </p:nvSpPr>
          <p:spPr>
            <a:xfrm>
              <a:off x="742950" y="6627376"/>
              <a:ext cx="2340412" cy="1018699"/>
            </a:xfrm>
            <a:prstGeom prst="rect">
              <a:avLst/>
            </a:prstGeom>
            <a:noFill/>
            <a:ln/>
          </p:spPr>
          <p:txBody>
            <a:bodyPr wrap="square" lIns="0" tIns="0" rIns="0" bIns="0" rtlCol="0" anchor="t"/>
            <a:lstStyle/>
            <a:p>
              <a:pPr marL="0" indent="0" algn="l">
                <a:lnSpc>
                  <a:spcPts val="2650"/>
                </a:lnSpc>
                <a:buNone/>
              </a:pPr>
              <a:r>
                <a:rPr lang="en-US" dirty="0">
                  <a:solidFill>
                    <a:srgbClr val="161613"/>
                  </a:solidFill>
                  <a:latin typeface="Inter" pitchFamily="34" charset="0"/>
                  <a:ea typeface="Inter" pitchFamily="34" charset="-122"/>
                  <a:cs typeface="Inter" pitchFamily="34" charset="-120"/>
                </a:rPr>
                <a:t>Video calls are used for face-to-face interactions.</a:t>
              </a:r>
              <a:endParaRPr lang="en-US" dirty="0"/>
            </a:p>
          </p:txBody>
        </p:sp>
      </p:grpSp>
      <p:pic>
        <p:nvPicPr>
          <p:cNvPr id="3" name="Image 0" descr="preencoded.png">
            <a:extLst>
              <a:ext uri="{FF2B5EF4-FFF2-40B4-BE49-F238E27FC236}">
                <a16:creationId xmlns:a16="http://schemas.microsoft.com/office/drawing/2014/main" id="{0829931B-9EA3-74F9-2F81-F069BE0FFDDD}"/>
              </a:ext>
            </a:extLst>
          </p:cNvPr>
          <p:cNvPicPr>
            <a:picLocks noChangeAspect="1"/>
          </p:cNvPicPr>
          <p:nvPr/>
        </p:nvPicPr>
        <p:blipFill>
          <a:blip r:embed="rId3"/>
          <a:stretch>
            <a:fillRect/>
          </a:stretch>
        </p:blipFill>
        <p:spPr>
          <a:xfrm>
            <a:off x="1319299" y="1336220"/>
            <a:ext cx="3013443" cy="4520295"/>
          </a:xfrm>
          <a:prstGeom prst="rect">
            <a:avLst/>
          </a:prstGeom>
        </p:spPr>
      </p:pic>
    </p:spTree>
    <p:extLst>
      <p:ext uri="{BB962C8B-B14F-4D97-AF65-F5344CB8AC3E}">
        <p14:creationId xmlns:p14="http://schemas.microsoft.com/office/powerpoint/2010/main" val="369662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0CB6D-296C-9063-B656-873818AC037E}"/>
              </a:ext>
            </a:extLst>
          </p:cNvPr>
          <p:cNvSpPr>
            <a:spLocks noGrp="1"/>
          </p:cNvSpPr>
          <p:nvPr>
            <p:ph type="title"/>
          </p:nvPr>
        </p:nvSpPr>
        <p:spPr/>
        <p:txBody>
          <a:bodyPr/>
          <a:lstStyle/>
          <a:p>
            <a:r>
              <a:rPr lang="en-US" dirty="0"/>
              <a:t>Generation Y: Communication Challenges</a:t>
            </a:r>
          </a:p>
        </p:txBody>
      </p:sp>
      <p:sp>
        <p:nvSpPr>
          <p:cNvPr id="4" name="Slide Number Placeholder 3">
            <a:extLst>
              <a:ext uri="{FF2B5EF4-FFF2-40B4-BE49-F238E27FC236}">
                <a16:creationId xmlns:a16="http://schemas.microsoft.com/office/drawing/2014/main" id="{762B9119-A0C3-87FC-2EE9-BE7984703619}"/>
              </a:ext>
            </a:extLst>
          </p:cNvPr>
          <p:cNvSpPr>
            <a:spLocks noGrp="1"/>
          </p:cNvSpPr>
          <p:nvPr>
            <p:ph type="sldNum" sz="quarter" idx="12"/>
          </p:nvPr>
        </p:nvSpPr>
        <p:spPr/>
        <p:txBody>
          <a:bodyPr/>
          <a:lstStyle/>
          <a:p>
            <a:fld id="{1EAF2853-1F3B-4CB4-A469-EEA482916880}" type="slidenum">
              <a:rPr lang="en-US" smtClean="0"/>
              <a:pPr/>
              <a:t>24</a:t>
            </a:fld>
            <a:endParaRPr lang="en-US" sz="2000" dirty="0">
              <a:solidFill>
                <a:schemeClr val="tx1">
                  <a:lumMod val="40000"/>
                  <a:lumOff val="60000"/>
                </a:schemeClr>
              </a:solidFill>
            </a:endParaRPr>
          </a:p>
        </p:txBody>
      </p:sp>
      <p:grpSp>
        <p:nvGrpSpPr>
          <p:cNvPr id="5" name="Group 4">
            <a:extLst>
              <a:ext uri="{FF2B5EF4-FFF2-40B4-BE49-F238E27FC236}">
                <a16:creationId xmlns:a16="http://schemas.microsoft.com/office/drawing/2014/main" id="{660851DA-30F2-393D-CECA-2534F8C3A76F}"/>
              </a:ext>
            </a:extLst>
          </p:cNvPr>
          <p:cNvGrpSpPr/>
          <p:nvPr/>
        </p:nvGrpSpPr>
        <p:grpSpPr>
          <a:xfrm>
            <a:off x="2899587" y="1301108"/>
            <a:ext cx="7275205" cy="4574268"/>
            <a:chOff x="746165" y="2382560"/>
            <a:chExt cx="7651670" cy="5116830"/>
          </a:xfrm>
        </p:grpSpPr>
        <p:pic>
          <p:nvPicPr>
            <p:cNvPr id="6" name="Image 1" descr="preencoded.png">
              <a:extLst>
                <a:ext uri="{FF2B5EF4-FFF2-40B4-BE49-F238E27FC236}">
                  <a16:creationId xmlns:a16="http://schemas.microsoft.com/office/drawing/2014/main" id="{1B6CEA65-114A-7261-15BC-9E7618D2598D}"/>
                </a:ext>
              </a:extLst>
            </p:cNvPr>
            <p:cNvPicPr>
              <a:picLocks noChangeAspect="1"/>
            </p:cNvPicPr>
            <p:nvPr/>
          </p:nvPicPr>
          <p:blipFill>
            <a:blip r:embed="rId3"/>
            <a:stretch>
              <a:fillRect/>
            </a:stretch>
          </p:blipFill>
          <p:spPr>
            <a:xfrm>
              <a:off x="746165" y="2382560"/>
              <a:ext cx="1065967" cy="1279208"/>
            </a:xfrm>
            <a:prstGeom prst="rect">
              <a:avLst/>
            </a:prstGeom>
            <a:solidFill>
              <a:schemeClr val="accent1">
                <a:lumMod val="75000"/>
              </a:schemeClr>
            </a:solidFill>
          </p:spPr>
        </p:pic>
        <p:sp>
          <p:nvSpPr>
            <p:cNvPr id="7" name="Text 1">
              <a:extLst>
                <a:ext uri="{FF2B5EF4-FFF2-40B4-BE49-F238E27FC236}">
                  <a16:creationId xmlns:a16="http://schemas.microsoft.com/office/drawing/2014/main" id="{859E10A3-FF26-31D4-5B80-FB9E7E16F283}"/>
                </a:ext>
              </a:extLst>
            </p:cNvPr>
            <p:cNvSpPr/>
            <p:nvPr/>
          </p:nvSpPr>
          <p:spPr>
            <a:xfrm>
              <a:off x="2131933" y="2595682"/>
              <a:ext cx="2767489" cy="333018"/>
            </a:xfrm>
            <a:prstGeom prst="rect">
              <a:avLst/>
            </a:prstGeom>
            <a:noFill/>
            <a:ln/>
          </p:spPr>
          <p:txBody>
            <a:bodyPr wrap="none" lIns="0" tIns="0" rIns="0" bIns="0" rtlCol="0" anchor="t"/>
            <a:lstStyle/>
            <a:p>
              <a:pPr marL="0" indent="0" algn="l">
                <a:lnSpc>
                  <a:spcPts val="2600"/>
                </a:lnSpc>
                <a:buNone/>
              </a:pPr>
              <a:r>
                <a:rPr lang="en-US" sz="2050" b="1" dirty="0">
                  <a:solidFill>
                    <a:srgbClr val="161613"/>
                  </a:solidFill>
                  <a:latin typeface="DM Sans Medium" pitchFamily="34" charset="0"/>
                  <a:ea typeface="DM Sans Medium" pitchFamily="34" charset="-122"/>
                  <a:cs typeface="DM Sans Medium" pitchFamily="34" charset="-120"/>
                </a:rPr>
                <a:t>Short Attention Spans</a:t>
              </a:r>
              <a:endParaRPr lang="en-US" sz="2050" b="1" dirty="0"/>
            </a:p>
          </p:txBody>
        </p:sp>
        <p:sp>
          <p:nvSpPr>
            <p:cNvPr id="8" name="Text 2">
              <a:extLst>
                <a:ext uri="{FF2B5EF4-FFF2-40B4-BE49-F238E27FC236}">
                  <a16:creationId xmlns:a16="http://schemas.microsoft.com/office/drawing/2014/main" id="{27D42583-E748-C588-E563-ED84D4343485}"/>
                </a:ext>
              </a:extLst>
            </p:cNvPr>
            <p:cNvSpPr/>
            <p:nvPr/>
          </p:nvSpPr>
          <p:spPr>
            <a:xfrm>
              <a:off x="2131933" y="2945394"/>
              <a:ext cx="6265902" cy="341114"/>
            </a:xfrm>
            <a:prstGeom prst="rect">
              <a:avLst/>
            </a:prstGeom>
            <a:noFill/>
            <a:ln/>
          </p:spPr>
          <p:txBody>
            <a:bodyPr wrap="none" lIns="0" tIns="0" rIns="0" bIns="0" rtlCol="0" anchor="t"/>
            <a:lstStyle/>
            <a:p>
              <a:pPr marL="0" indent="0" algn="l">
                <a:lnSpc>
                  <a:spcPts val="2650"/>
                </a:lnSpc>
                <a:buNone/>
              </a:pPr>
              <a:r>
                <a:rPr lang="en-US" sz="1650" dirty="0">
                  <a:solidFill>
                    <a:srgbClr val="161613"/>
                  </a:solidFill>
                  <a:latin typeface="Inter" pitchFamily="34" charset="0"/>
                  <a:ea typeface="Inter" pitchFamily="34" charset="-122"/>
                  <a:cs typeface="Inter" pitchFamily="34" charset="-120"/>
                </a:rPr>
                <a:t>They have relatively short attention spans.</a:t>
              </a:r>
              <a:endParaRPr lang="en-US" sz="1650" dirty="0"/>
            </a:p>
          </p:txBody>
        </p:sp>
        <p:pic>
          <p:nvPicPr>
            <p:cNvPr id="9" name="Image 2" descr="preencoded.png">
              <a:extLst>
                <a:ext uri="{FF2B5EF4-FFF2-40B4-BE49-F238E27FC236}">
                  <a16:creationId xmlns:a16="http://schemas.microsoft.com/office/drawing/2014/main" id="{20D3F09F-4FCB-C6E9-76D4-AC3C260D6AD5}"/>
                </a:ext>
              </a:extLst>
            </p:cNvPr>
            <p:cNvPicPr>
              <a:picLocks noChangeAspect="1"/>
            </p:cNvPicPr>
            <p:nvPr/>
          </p:nvPicPr>
          <p:blipFill>
            <a:blip r:embed="rId4"/>
            <a:stretch>
              <a:fillRect/>
            </a:stretch>
          </p:blipFill>
          <p:spPr>
            <a:xfrm>
              <a:off x="746165" y="3661767"/>
              <a:ext cx="1065967" cy="1279208"/>
            </a:xfrm>
            <a:prstGeom prst="rect">
              <a:avLst/>
            </a:prstGeom>
            <a:solidFill>
              <a:schemeClr val="accent1">
                <a:lumMod val="75000"/>
              </a:schemeClr>
            </a:solidFill>
          </p:spPr>
        </p:pic>
        <p:sp>
          <p:nvSpPr>
            <p:cNvPr id="10" name="Text 3">
              <a:extLst>
                <a:ext uri="{FF2B5EF4-FFF2-40B4-BE49-F238E27FC236}">
                  <a16:creationId xmlns:a16="http://schemas.microsoft.com/office/drawing/2014/main" id="{DF2663FD-E4F8-B092-D046-F10DA026940B}"/>
                </a:ext>
              </a:extLst>
            </p:cNvPr>
            <p:cNvSpPr/>
            <p:nvPr/>
          </p:nvSpPr>
          <p:spPr>
            <a:xfrm>
              <a:off x="2131933" y="3874889"/>
              <a:ext cx="2767251" cy="333018"/>
            </a:xfrm>
            <a:prstGeom prst="rect">
              <a:avLst/>
            </a:prstGeom>
            <a:noFill/>
            <a:ln/>
          </p:spPr>
          <p:txBody>
            <a:bodyPr wrap="none" lIns="0" tIns="0" rIns="0" bIns="0" rtlCol="0" anchor="t"/>
            <a:lstStyle/>
            <a:p>
              <a:pPr marL="0" indent="0" algn="l">
                <a:lnSpc>
                  <a:spcPts val="2600"/>
                </a:lnSpc>
                <a:buNone/>
              </a:pPr>
              <a:r>
                <a:rPr lang="en-US" sz="2050" b="1" dirty="0">
                  <a:solidFill>
                    <a:srgbClr val="161613"/>
                  </a:solidFill>
                  <a:latin typeface="DM Sans Medium" pitchFamily="34" charset="0"/>
                  <a:ea typeface="DM Sans Medium" pitchFamily="34" charset="-122"/>
                  <a:cs typeface="DM Sans Medium" pitchFamily="34" charset="-120"/>
                </a:rPr>
                <a:t>Immediate Responses</a:t>
              </a:r>
              <a:endParaRPr lang="en-US" sz="2050" b="1" dirty="0"/>
            </a:p>
          </p:txBody>
        </p:sp>
        <p:sp>
          <p:nvSpPr>
            <p:cNvPr id="11" name="Text 4">
              <a:extLst>
                <a:ext uri="{FF2B5EF4-FFF2-40B4-BE49-F238E27FC236}">
                  <a16:creationId xmlns:a16="http://schemas.microsoft.com/office/drawing/2014/main" id="{45091987-DD6D-D934-0762-3D2D19A4E04C}"/>
                </a:ext>
              </a:extLst>
            </p:cNvPr>
            <p:cNvSpPr/>
            <p:nvPr/>
          </p:nvSpPr>
          <p:spPr>
            <a:xfrm>
              <a:off x="2131933" y="4224601"/>
              <a:ext cx="6265902" cy="341114"/>
            </a:xfrm>
            <a:prstGeom prst="rect">
              <a:avLst/>
            </a:prstGeom>
            <a:noFill/>
            <a:ln/>
          </p:spPr>
          <p:txBody>
            <a:bodyPr wrap="none" lIns="0" tIns="0" rIns="0" bIns="0" rtlCol="0" anchor="t"/>
            <a:lstStyle/>
            <a:p>
              <a:pPr marL="0" indent="0" algn="l">
                <a:lnSpc>
                  <a:spcPts val="2650"/>
                </a:lnSpc>
                <a:buNone/>
              </a:pPr>
              <a:r>
                <a:rPr lang="en-US" sz="1650" dirty="0">
                  <a:solidFill>
                    <a:srgbClr val="161613"/>
                  </a:solidFill>
                  <a:latin typeface="Inter" pitchFamily="34" charset="0"/>
                  <a:ea typeface="Inter" pitchFamily="34" charset="-122"/>
                  <a:cs typeface="Inter" pitchFamily="34" charset="-120"/>
                </a:rPr>
                <a:t>They expect immediate responses to their queries.</a:t>
              </a:r>
              <a:endParaRPr lang="en-US" sz="1650" dirty="0"/>
            </a:p>
          </p:txBody>
        </p:sp>
        <p:pic>
          <p:nvPicPr>
            <p:cNvPr id="12" name="Image 3" descr="preencoded.png">
              <a:extLst>
                <a:ext uri="{FF2B5EF4-FFF2-40B4-BE49-F238E27FC236}">
                  <a16:creationId xmlns:a16="http://schemas.microsoft.com/office/drawing/2014/main" id="{6E1A32D0-03AE-7CF4-8278-A470150DCB83}"/>
                </a:ext>
              </a:extLst>
            </p:cNvPr>
            <p:cNvPicPr>
              <a:picLocks noChangeAspect="1"/>
            </p:cNvPicPr>
            <p:nvPr/>
          </p:nvPicPr>
          <p:blipFill>
            <a:blip r:embed="rId5"/>
            <a:stretch>
              <a:fillRect/>
            </a:stretch>
          </p:blipFill>
          <p:spPr>
            <a:xfrm>
              <a:off x="746165" y="4940975"/>
              <a:ext cx="1065967" cy="1279208"/>
            </a:xfrm>
            <a:prstGeom prst="rect">
              <a:avLst/>
            </a:prstGeom>
            <a:solidFill>
              <a:schemeClr val="accent1">
                <a:lumMod val="75000"/>
              </a:schemeClr>
            </a:solidFill>
          </p:spPr>
        </p:pic>
        <p:sp>
          <p:nvSpPr>
            <p:cNvPr id="13" name="Text 5">
              <a:extLst>
                <a:ext uri="{FF2B5EF4-FFF2-40B4-BE49-F238E27FC236}">
                  <a16:creationId xmlns:a16="http://schemas.microsoft.com/office/drawing/2014/main" id="{54995CFB-F08C-BD68-9211-AE41F2898A18}"/>
                </a:ext>
              </a:extLst>
            </p:cNvPr>
            <p:cNvSpPr/>
            <p:nvPr/>
          </p:nvSpPr>
          <p:spPr>
            <a:xfrm>
              <a:off x="2131933" y="5154097"/>
              <a:ext cx="2664976" cy="333018"/>
            </a:xfrm>
            <a:prstGeom prst="rect">
              <a:avLst/>
            </a:prstGeom>
            <a:noFill/>
            <a:ln/>
          </p:spPr>
          <p:txBody>
            <a:bodyPr wrap="none" lIns="0" tIns="0" rIns="0" bIns="0" rtlCol="0" anchor="t"/>
            <a:lstStyle/>
            <a:p>
              <a:pPr marL="0" indent="0" algn="l">
                <a:lnSpc>
                  <a:spcPts val="2600"/>
                </a:lnSpc>
                <a:buNone/>
              </a:pPr>
              <a:r>
                <a:rPr lang="en-US" sz="2050" b="1" dirty="0">
                  <a:solidFill>
                    <a:srgbClr val="161613"/>
                  </a:solidFill>
                  <a:latin typeface="DM Sans Medium" pitchFamily="34" charset="0"/>
                  <a:ea typeface="DM Sans Medium" pitchFamily="34" charset="-122"/>
                  <a:cs typeface="DM Sans Medium" pitchFamily="34" charset="-120"/>
                </a:rPr>
                <a:t>Miscommunication</a:t>
              </a:r>
              <a:endParaRPr lang="en-US" sz="2050" b="1" dirty="0"/>
            </a:p>
          </p:txBody>
        </p:sp>
        <p:sp>
          <p:nvSpPr>
            <p:cNvPr id="14" name="Text 6">
              <a:extLst>
                <a:ext uri="{FF2B5EF4-FFF2-40B4-BE49-F238E27FC236}">
                  <a16:creationId xmlns:a16="http://schemas.microsoft.com/office/drawing/2014/main" id="{FB531840-F28C-4359-D130-B7F04FF00E0C}"/>
                </a:ext>
              </a:extLst>
            </p:cNvPr>
            <p:cNvSpPr/>
            <p:nvPr/>
          </p:nvSpPr>
          <p:spPr>
            <a:xfrm>
              <a:off x="2131933" y="5492691"/>
              <a:ext cx="6265902" cy="341114"/>
            </a:xfrm>
            <a:prstGeom prst="rect">
              <a:avLst/>
            </a:prstGeom>
            <a:noFill/>
            <a:ln/>
          </p:spPr>
          <p:txBody>
            <a:bodyPr wrap="none" lIns="0" tIns="0" rIns="0" bIns="0" rtlCol="0" anchor="t"/>
            <a:lstStyle/>
            <a:p>
              <a:pPr marL="0" indent="0" algn="l">
                <a:lnSpc>
                  <a:spcPts val="2650"/>
                </a:lnSpc>
                <a:buNone/>
              </a:pPr>
              <a:r>
                <a:rPr lang="en-US" sz="1650" dirty="0">
                  <a:solidFill>
                    <a:srgbClr val="161613"/>
                  </a:solidFill>
                  <a:latin typeface="Inter" pitchFamily="34" charset="0"/>
                  <a:ea typeface="Inter" pitchFamily="34" charset="-122"/>
                  <a:cs typeface="Inter" pitchFamily="34" charset="-120"/>
                </a:rPr>
                <a:t>Text-based formats can lead to miscommunication.</a:t>
              </a:r>
              <a:endParaRPr lang="en-US" sz="1650" dirty="0"/>
            </a:p>
          </p:txBody>
        </p:sp>
        <p:pic>
          <p:nvPicPr>
            <p:cNvPr id="15" name="Image 4" descr="preencoded.png">
              <a:extLst>
                <a:ext uri="{FF2B5EF4-FFF2-40B4-BE49-F238E27FC236}">
                  <a16:creationId xmlns:a16="http://schemas.microsoft.com/office/drawing/2014/main" id="{253B510D-5D3D-5DAC-3EB0-6E168046B44C}"/>
                </a:ext>
              </a:extLst>
            </p:cNvPr>
            <p:cNvPicPr>
              <a:picLocks noChangeAspect="1"/>
            </p:cNvPicPr>
            <p:nvPr/>
          </p:nvPicPr>
          <p:blipFill>
            <a:blip r:embed="rId6"/>
            <a:stretch>
              <a:fillRect/>
            </a:stretch>
          </p:blipFill>
          <p:spPr>
            <a:xfrm>
              <a:off x="746165" y="6220182"/>
              <a:ext cx="1065967" cy="1279208"/>
            </a:xfrm>
            <a:prstGeom prst="rect">
              <a:avLst/>
            </a:prstGeom>
            <a:solidFill>
              <a:schemeClr val="accent1">
                <a:lumMod val="75000"/>
              </a:schemeClr>
            </a:solidFill>
          </p:spPr>
        </p:pic>
        <p:sp>
          <p:nvSpPr>
            <p:cNvPr id="16" name="Text 7">
              <a:extLst>
                <a:ext uri="{FF2B5EF4-FFF2-40B4-BE49-F238E27FC236}">
                  <a16:creationId xmlns:a16="http://schemas.microsoft.com/office/drawing/2014/main" id="{E335F2E6-20BF-5895-A874-AACE07C05F5A}"/>
                </a:ext>
              </a:extLst>
            </p:cNvPr>
            <p:cNvSpPr/>
            <p:nvPr/>
          </p:nvSpPr>
          <p:spPr>
            <a:xfrm>
              <a:off x="2131933" y="6433304"/>
              <a:ext cx="2664976" cy="333018"/>
            </a:xfrm>
            <a:prstGeom prst="rect">
              <a:avLst/>
            </a:prstGeom>
            <a:noFill/>
            <a:ln/>
          </p:spPr>
          <p:txBody>
            <a:bodyPr wrap="none" lIns="0" tIns="0" rIns="0" bIns="0" rtlCol="0" anchor="t"/>
            <a:lstStyle/>
            <a:p>
              <a:pPr marL="0" indent="0" algn="l">
                <a:lnSpc>
                  <a:spcPts val="2600"/>
                </a:lnSpc>
                <a:buNone/>
              </a:pPr>
              <a:r>
                <a:rPr lang="en-US" sz="2050" b="1" dirty="0">
                  <a:solidFill>
                    <a:srgbClr val="161613"/>
                  </a:solidFill>
                  <a:latin typeface="DM Sans Medium" pitchFamily="34" charset="0"/>
                  <a:ea typeface="DM Sans Medium" pitchFamily="34" charset="-122"/>
                  <a:cs typeface="DM Sans Medium" pitchFamily="34" charset="-120"/>
                </a:rPr>
                <a:t>Personal Boundaries</a:t>
              </a:r>
              <a:endParaRPr lang="en-US" sz="2050" b="1" dirty="0"/>
            </a:p>
          </p:txBody>
        </p:sp>
        <p:sp>
          <p:nvSpPr>
            <p:cNvPr id="17" name="Text 8">
              <a:extLst>
                <a:ext uri="{FF2B5EF4-FFF2-40B4-BE49-F238E27FC236}">
                  <a16:creationId xmlns:a16="http://schemas.microsoft.com/office/drawing/2014/main" id="{488EF9CA-C107-50FE-6C8C-A64670F98367}"/>
                </a:ext>
              </a:extLst>
            </p:cNvPr>
            <p:cNvSpPr/>
            <p:nvPr/>
          </p:nvSpPr>
          <p:spPr>
            <a:xfrm>
              <a:off x="2131933" y="6783016"/>
              <a:ext cx="6265902" cy="341114"/>
            </a:xfrm>
            <a:prstGeom prst="rect">
              <a:avLst/>
            </a:prstGeom>
            <a:noFill/>
            <a:ln/>
          </p:spPr>
          <p:txBody>
            <a:bodyPr wrap="none" lIns="0" tIns="0" rIns="0" bIns="0" rtlCol="0" anchor="t"/>
            <a:lstStyle/>
            <a:p>
              <a:pPr marL="0" indent="0" algn="l">
                <a:lnSpc>
                  <a:spcPts val="2650"/>
                </a:lnSpc>
                <a:buNone/>
              </a:pPr>
              <a:r>
                <a:rPr lang="en-US" sz="1650" dirty="0">
                  <a:solidFill>
                    <a:srgbClr val="161613"/>
                  </a:solidFill>
                  <a:latin typeface="Inter" pitchFamily="34" charset="0"/>
                  <a:ea typeface="Inter" pitchFamily="34" charset="-122"/>
                  <a:cs typeface="Inter" pitchFamily="34" charset="-120"/>
                </a:rPr>
                <a:t>Balancing personal and professional boundaries is crucial.</a:t>
              </a:r>
              <a:endParaRPr lang="en-US" sz="1650" dirty="0"/>
            </a:p>
          </p:txBody>
        </p:sp>
      </p:grpSp>
    </p:spTree>
    <p:extLst>
      <p:ext uri="{BB962C8B-B14F-4D97-AF65-F5344CB8AC3E}">
        <p14:creationId xmlns:p14="http://schemas.microsoft.com/office/powerpoint/2010/main" val="3026666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88A75-4922-882F-23C1-A16BA6379185}"/>
              </a:ext>
            </a:extLst>
          </p:cNvPr>
          <p:cNvSpPr>
            <a:spLocks noGrp="1"/>
          </p:cNvSpPr>
          <p:nvPr>
            <p:ph type="title"/>
          </p:nvPr>
        </p:nvSpPr>
        <p:spPr/>
        <p:txBody>
          <a:bodyPr>
            <a:normAutofit fontScale="90000"/>
          </a:bodyPr>
          <a:lstStyle/>
          <a:p>
            <a:r>
              <a:rPr lang="en-US" dirty="0"/>
              <a:t>Millennials (Generation Y): Communication Strategies</a:t>
            </a:r>
          </a:p>
        </p:txBody>
      </p:sp>
      <p:sp>
        <p:nvSpPr>
          <p:cNvPr id="3" name="Content Placeholder 2">
            <a:extLst>
              <a:ext uri="{FF2B5EF4-FFF2-40B4-BE49-F238E27FC236}">
                <a16:creationId xmlns:a16="http://schemas.microsoft.com/office/drawing/2014/main" id="{3EB9ADC2-B457-9A74-B551-F263407803F2}"/>
              </a:ext>
            </a:extLst>
          </p:cNvPr>
          <p:cNvSpPr>
            <a:spLocks noGrp="1"/>
          </p:cNvSpPr>
          <p:nvPr>
            <p:ph idx="1"/>
          </p:nvPr>
        </p:nvSpPr>
        <p:spPr>
          <a:xfrm>
            <a:off x="6455230" y="1708938"/>
            <a:ext cx="4235218" cy="4317476"/>
          </a:xfrm>
        </p:spPr>
        <p:txBody>
          <a:bodyPr/>
          <a:lstStyle/>
          <a:p>
            <a:r>
              <a:rPr lang="en-US" sz="2400" b="1" dirty="0"/>
              <a:t>Leverage technology</a:t>
            </a:r>
          </a:p>
          <a:p>
            <a:r>
              <a:rPr lang="en-US" dirty="0"/>
              <a:t>Use multiple channels</a:t>
            </a:r>
          </a:p>
          <a:p>
            <a:endParaRPr lang="en-US" sz="2400" dirty="0"/>
          </a:p>
          <a:p>
            <a:r>
              <a:rPr lang="en-US" sz="2400" b="1" dirty="0"/>
              <a:t>Provide context</a:t>
            </a:r>
          </a:p>
          <a:p>
            <a:r>
              <a:rPr lang="en-US" dirty="0"/>
              <a:t>Set boundaries and expectations</a:t>
            </a:r>
          </a:p>
          <a:p>
            <a:endParaRPr lang="en-US" sz="2800" dirty="0"/>
          </a:p>
          <a:p>
            <a:r>
              <a:rPr lang="en-US" sz="2400" b="1" dirty="0"/>
              <a:t>Provide regular feedback</a:t>
            </a:r>
          </a:p>
          <a:p>
            <a:r>
              <a:rPr lang="en-US" dirty="0"/>
              <a:t>Be open, honest and transparent. Encourage 2-way communication</a:t>
            </a:r>
          </a:p>
          <a:p>
            <a:endParaRPr lang="en-US" dirty="0"/>
          </a:p>
          <a:p>
            <a:endParaRPr lang="en-US" dirty="0"/>
          </a:p>
        </p:txBody>
      </p:sp>
      <p:sp>
        <p:nvSpPr>
          <p:cNvPr id="4" name="Slide Number Placeholder 3">
            <a:extLst>
              <a:ext uri="{FF2B5EF4-FFF2-40B4-BE49-F238E27FC236}">
                <a16:creationId xmlns:a16="http://schemas.microsoft.com/office/drawing/2014/main" id="{636F9283-C73E-9544-1A0C-19B5D4B68D8A}"/>
              </a:ext>
            </a:extLst>
          </p:cNvPr>
          <p:cNvSpPr>
            <a:spLocks noGrp="1"/>
          </p:cNvSpPr>
          <p:nvPr>
            <p:ph type="sldNum" sz="quarter" idx="12"/>
          </p:nvPr>
        </p:nvSpPr>
        <p:spPr/>
        <p:txBody>
          <a:bodyPr/>
          <a:lstStyle/>
          <a:p>
            <a:fld id="{1EAF2853-1F3B-4CB4-A469-EEA482916880}" type="slidenum">
              <a:rPr lang="en-US" smtClean="0"/>
              <a:pPr/>
              <a:t>25</a:t>
            </a:fld>
            <a:endParaRPr lang="en-US" sz="2000" dirty="0">
              <a:solidFill>
                <a:schemeClr val="tx1">
                  <a:lumMod val="40000"/>
                  <a:lumOff val="60000"/>
                </a:schemeClr>
              </a:solidFill>
            </a:endParaRPr>
          </a:p>
        </p:txBody>
      </p:sp>
      <p:pic>
        <p:nvPicPr>
          <p:cNvPr id="5" name="Image 0" descr="preencoded.png">
            <a:extLst>
              <a:ext uri="{FF2B5EF4-FFF2-40B4-BE49-F238E27FC236}">
                <a16:creationId xmlns:a16="http://schemas.microsoft.com/office/drawing/2014/main" id="{65C5F35D-D254-A416-A47A-A52F86DA3431}"/>
              </a:ext>
            </a:extLst>
          </p:cNvPr>
          <p:cNvPicPr>
            <a:picLocks noChangeAspect="1"/>
          </p:cNvPicPr>
          <p:nvPr/>
        </p:nvPicPr>
        <p:blipFill>
          <a:blip r:embed="rId3"/>
          <a:stretch>
            <a:fillRect/>
          </a:stretch>
        </p:blipFill>
        <p:spPr>
          <a:xfrm>
            <a:off x="2186976" y="1303979"/>
            <a:ext cx="3430053" cy="4568525"/>
          </a:xfrm>
          <a:prstGeom prst="rect">
            <a:avLst/>
          </a:prstGeom>
        </p:spPr>
      </p:pic>
    </p:spTree>
    <p:extLst>
      <p:ext uri="{BB962C8B-B14F-4D97-AF65-F5344CB8AC3E}">
        <p14:creationId xmlns:p14="http://schemas.microsoft.com/office/powerpoint/2010/main" val="1456147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B5ECC-99E4-79F7-CE3D-43AF823B0731}"/>
              </a:ext>
            </a:extLst>
          </p:cNvPr>
          <p:cNvSpPr>
            <a:spLocks noGrp="1"/>
          </p:cNvSpPr>
          <p:nvPr>
            <p:ph type="title"/>
          </p:nvPr>
        </p:nvSpPr>
        <p:spPr/>
        <p:txBody>
          <a:bodyPr/>
          <a:lstStyle/>
          <a:p>
            <a:r>
              <a:rPr lang="en-US" dirty="0"/>
              <a:t>Generation Z</a:t>
            </a:r>
          </a:p>
        </p:txBody>
      </p:sp>
      <p:pic>
        <p:nvPicPr>
          <p:cNvPr id="5" name="Online Media 4" title="Using Gen Z slang to see how quickly I can embarrass my daughters!! 😂 #genz #slang #dad #funny">
            <a:hlinkClick r:id="" action="ppaction://media"/>
            <a:extLst>
              <a:ext uri="{FF2B5EF4-FFF2-40B4-BE49-F238E27FC236}">
                <a16:creationId xmlns:a16="http://schemas.microsoft.com/office/drawing/2014/main" id="{08AB3E23-0E37-6CDF-BEE3-FF346953B617}"/>
              </a:ext>
            </a:extLst>
          </p:cNvPr>
          <p:cNvPicPr>
            <a:picLocks noGrp="1" noRot="1" noChangeAspect="1"/>
          </p:cNvPicPr>
          <p:nvPr>
            <p:ph idx="1"/>
            <a:videoFile r:link="rId1"/>
          </p:nvPr>
        </p:nvPicPr>
        <p:blipFill>
          <a:blip r:embed="rId4"/>
          <a:stretch>
            <a:fillRect/>
          </a:stretch>
        </p:blipFill>
        <p:spPr>
          <a:xfrm>
            <a:off x="2205038" y="1331460"/>
            <a:ext cx="7648575" cy="4318000"/>
          </a:xfrm>
          <a:prstGeom prst="rect">
            <a:avLst/>
          </a:prstGeom>
        </p:spPr>
      </p:pic>
      <p:sp>
        <p:nvSpPr>
          <p:cNvPr id="4" name="Slide Number Placeholder 3">
            <a:extLst>
              <a:ext uri="{FF2B5EF4-FFF2-40B4-BE49-F238E27FC236}">
                <a16:creationId xmlns:a16="http://schemas.microsoft.com/office/drawing/2014/main" id="{BA5BFFFE-B598-A66F-5E1D-9237B0036EFF}"/>
              </a:ext>
            </a:extLst>
          </p:cNvPr>
          <p:cNvSpPr>
            <a:spLocks noGrp="1"/>
          </p:cNvSpPr>
          <p:nvPr>
            <p:ph type="sldNum" sz="quarter" idx="12"/>
          </p:nvPr>
        </p:nvSpPr>
        <p:spPr/>
        <p:txBody>
          <a:bodyPr/>
          <a:lstStyle/>
          <a:p>
            <a:fld id="{1EAF2853-1F3B-4CB4-A469-EEA482916880}" type="slidenum">
              <a:rPr lang="en-US" smtClean="0"/>
              <a:pPr/>
              <a:t>26</a:t>
            </a:fld>
            <a:endParaRPr lang="en-US" sz="2000" dirty="0">
              <a:solidFill>
                <a:schemeClr val="tx1">
                  <a:lumMod val="40000"/>
                  <a:lumOff val="60000"/>
                </a:schemeClr>
              </a:solidFill>
            </a:endParaRPr>
          </a:p>
        </p:txBody>
      </p:sp>
    </p:spTree>
    <p:extLst>
      <p:ext uri="{BB962C8B-B14F-4D97-AF65-F5344CB8AC3E}">
        <p14:creationId xmlns:p14="http://schemas.microsoft.com/office/powerpoint/2010/main" val="15661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8E48A-EC78-B0CA-6422-39E7FB6959A9}"/>
              </a:ext>
            </a:extLst>
          </p:cNvPr>
          <p:cNvSpPr>
            <a:spLocks noGrp="1"/>
          </p:cNvSpPr>
          <p:nvPr>
            <p:ph type="title"/>
          </p:nvPr>
        </p:nvSpPr>
        <p:spPr/>
        <p:txBody>
          <a:bodyPr/>
          <a:lstStyle/>
          <a:p>
            <a:r>
              <a:rPr lang="en-US" dirty="0"/>
              <a:t>Generation Z</a:t>
            </a:r>
          </a:p>
        </p:txBody>
      </p:sp>
      <p:sp>
        <p:nvSpPr>
          <p:cNvPr id="4" name="Slide Number Placeholder 3">
            <a:extLst>
              <a:ext uri="{FF2B5EF4-FFF2-40B4-BE49-F238E27FC236}">
                <a16:creationId xmlns:a16="http://schemas.microsoft.com/office/drawing/2014/main" id="{484DD32B-E522-7DF8-5DF4-D4AA04FA1BCE}"/>
              </a:ext>
            </a:extLst>
          </p:cNvPr>
          <p:cNvSpPr>
            <a:spLocks noGrp="1"/>
          </p:cNvSpPr>
          <p:nvPr>
            <p:ph type="sldNum" sz="quarter" idx="12"/>
          </p:nvPr>
        </p:nvSpPr>
        <p:spPr/>
        <p:txBody>
          <a:bodyPr/>
          <a:lstStyle/>
          <a:p>
            <a:fld id="{1EAF2853-1F3B-4CB4-A469-EEA482916880}" type="slidenum">
              <a:rPr lang="en-US" smtClean="0"/>
              <a:pPr/>
              <a:t>27</a:t>
            </a:fld>
            <a:endParaRPr lang="en-US" sz="2000" dirty="0">
              <a:solidFill>
                <a:schemeClr val="tx1">
                  <a:lumMod val="40000"/>
                  <a:lumOff val="60000"/>
                </a:schemeClr>
              </a:solidFill>
            </a:endParaRPr>
          </a:p>
        </p:txBody>
      </p:sp>
      <p:grpSp>
        <p:nvGrpSpPr>
          <p:cNvPr id="5" name="Group 4">
            <a:extLst>
              <a:ext uri="{FF2B5EF4-FFF2-40B4-BE49-F238E27FC236}">
                <a16:creationId xmlns:a16="http://schemas.microsoft.com/office/drawing/2014/main" id="{49E36397-02CC-C11E-9A3E-2EC493B71324}"/>
              </a:ext>
            </a:extLst>
          </p:cNvPr>
          <p:cNvGrpSpPr/>
          <p:nvPr/>
        </p:nvGrpSpPr>
        <p:grpSpPr>
          <a:xfrm>
            <a:off x="1691136" y="1815116"/>
            <a:ext cx="9203416" cy="2033825"/>
            <a:chOff x="864037" y="3508653"/>
            <a:chExt cx="12909946" cy="2033825"/>
          </a:xfrm>
        </p:grpSpPr>
        <p:sp>
          <p:nvSpPr>
            <p:cNvPr id="6" name="Text 1">
              <a:extLst>
                <a:ext uri="{FF2B5EF4-FFF2-40B4-BE49-F238E27FC236}">
                  <a16:creationId xmlns:a16="http://schemas.microsoft.com/office/drawing/2014/main" id="{AEE71735-A4DB-679B-675C-78183C9542B7}"/>
                </a:ext>
              </a:extLst>
            </p:cNvPr>
            <p:cNvSpPr/>
            <p:nvPr/>
          </p:nvSpPr>
          <p:spPr>
            <a:xfrm>
              <a:off x="864037" y="3508653"/>
              <a:ext cx="2743200" cy="342900"/>
            </a:xfrm>
            <a:prstGeom prst="rect">
              <a:avLst/>
            </a:prstGeom>
            <a:noFill/>
            <a:ln/>
          </p:spPr>
          <p:txBody>
            <a:bodyPr wrap="none" lIns="0" tIns="0" rIns="0" bIns="0" rtlCol="0" anchor="t"/>
            <a:lstStyle/>
            <a:p>
              <a:pPr marL="0" indent="0">
                <a:lnSpc>
                  <a:spcPts val="2700"/>
                </a:lnSpc>
                <a:buNone/>
              </a:pPr>
              <a:r>
                <a:rPr lang="en-US" sz="2150" b="1" dirty="0">
                  <a:latin typeface="Comfortaa Bold" pitchFamily="34" charset="0"/>
                  <a:ea typeface="Comfortaa Bold" pitchFamily="34" charset="-122"/>
                  <a:cs typeface="Comfortaa Bold" pitchFamily="34" charset="-120"/>
                </a:rPr>
                <a:t>Demographics</a:t>
              </a:r>
              <a:endParaRPr lang="en-US" sz="2150" dirty="0"/>
            </a:p>
          </p:txBody>
        </p:sp>
        <p:sp>
          <p:nvSpPr>
            <p:cNvPr id="7" name="Text 2">
              <a:extLst>
                <a:ext uri="{FF2B5EF4-FFF2-40B4-BE49-F238E27FC236}">
                  <a16:creationId xmlns:a16="http://schemas.microsoft.com/office/drawing/2014/main" id="{E5C5502E-3D15-4922-8A31-06FBCBC65AA5}"/>
                </a:ext>
              </a:extLst>
            </p:cNvPr>
            <p:cNvSpPr/>
            <p:nvPr/>
          </p:nvSpPr>
          <p:spPr>
            <a:xfrm>
              <a:off x="864037" y="4098369"/>
              <a:ext cx="6150054" cy="1444109"/>
            </a:xfrm>
            <a:prstGeom prst="rect">
              <a:avLst/>
            </a:prstGeom>
            <a:noFill/>
            <a:ln/>
          </p:spPr>
          <p:txBody>
            <a:bodyPr wrap="none" lIns="0" tIns="0" rIns="0" bIns="0" rtlCol="0" anchor="t"/>
            <a:lstStyle/>
            <a:p>
              <a:pPr>
                <a:lnSpc>
                  <a:spcPts val="3100"/>
                </a:lnSpc>
                <a:buSzPct val="100000"/>
              </a:pPr>
              <a:r>
                <a:rPr lang="en-US" sz="1900" dirty="0">
                  <a:latin typeface="Raleway Medium" pitchFamily="34" charset="0"/>
                  <a:ea typeface="Raleway Medium" pitchFamily="34" charset="-122"/>
                  <a:cs typeface="Raleway Medium" pitchFamily="34" charset="-120"/>
                </a:rPr>
                <a:t>Born between 1995 and 2012</a:t>
              </a:r>
            </a:p>
            <a:p>
              <a:pPr>
                <a:lnSpc>
                  <a:spcPts val="3100"/>
                </a:lnSpc>
                <a:buSzPct val="100000"/>
              </a:pPr>
              <a:r>
                <a:rPr lang="en-US" sz="1900" dirty="0">
                  <a:latin typeface="Raleway Medium" pitchFamily="34" charset="0"/>
                </a:rPr>
                <a:t>Currently aged 13 to 20</a:t>
              </a:r>
              <a:endParaRPr lang="en-US" sz="1900" dirty="0"/>
            </a:p>
          </p:txBody>
        </p:sp>
        <p:sp>
          <p:nvSpPr>
            <p:cNvPr id="10" name="Text 6">
              <a:extLst>
                <a:ext uri="{FF2B5EF4-FFF2-40B4-BE49-F238E27FC236}">
                  <a16:creationId xmlns:a16="http://schemas.microsoft.com/office/drawing/2014/main" id="{55667A20-A4CD-A3DA-6D58-B44751EA48C0}"/>
                </a:ext>
              </a:extLst>
            </p:cNvPr>
            <p:cNvSpPr/>
            <p:nvPr/>
          </p:nvSpPr>
          <p:spPr>
            <a:xfrm>
              <a:off x="7623929" y="3508653"/>
              <a:ext cx="2743200" cy="342900"/>
            </a:xfrm>
            <a:prstGeom prst="rect">
              <a:avLst/>
            </a:prstGeom>
            <a:noFill/>
            <a:ln/>
          </p:spPr>
          <p:txBody>
            <a:bodyPr wrap="none" lIns="0" tIns="0" rIns="0" bIns="0" rtlCol="0" anchor="t"/>
            <a:lstStyle/>
            <a:p>
              <a:pPr marL="0" indent="0">
                <a:lnSpc>
                  <a:spcPts val="2700"/>
                </a:lnSpc>
                <a:buNone/>
              </a:pPr>
              <a:r>
                <a:rPr lang="en-US" sz="2150" b="1" dirty="0">
                  <a:latin typeface="Comfortaa Bold" pitchFamily="34" charset="0"/>
                  <a:ea typeface="Comfortaa Bold" pitchFamily="34" charset="-122"/>
                  <a:cs typeface="Comfortaa Bold" pitchFamily="34" charset="-120"/>
                </a:rPr>
                <a:t>Key Traits</a:t>
              </a:r>
              <a:endParaRPr lang="en-US" sz="2150" dirty="0"/>
            </a:p>
          </p:txBody>
        </p:sp>
        <p:sp>
          <p:nvSpPr>
            <p:cNvPr id="11" name="Text 7">
              <a:extLst>
                <a:ext uri="{FF2B5EF4-FFF2-40B4-BE49-F238E27FC236}">
                  <a16:creationId xmlns:a16="http://schemas.microsoft.com/office/drawing/2014/main" id="{99F595C8-A7BC-E94E-7C7A-56741192D0C6}"/>
                </a:ext>
              </a:extLst>
            </p:cNvPr>
            <p:cNvSpPr/>
            <p:nvPr/>
          </p:nvSpPr>
          <p:spPr>
            <a:xfrm>
              <a:off x="7623929" y="4098369"/>
              <a:ext cx="6150054" cy="1185148"/>
            </a:xfrm>
            <a:prstGeom prst="rect">
              <a:avLst/>
            </a:prstGeom>
            <a:noFill/>
            <a:ln/>
          </p:spPr>
          <p:txBody>
            <a:bodyPr wrap="square" lIns="0" tIns="0" rIns="0" bIns="0" rtlCol="0" anchor="t"/>
            <a:lstStyle/>
            <a:p>
              <a:pPr marL="0" indent="0">
                <a:lnSpc>
                  <a:spcPts val="3100"/>
                </a:lnSpc>
                <a:buNone/>
              </a:pPr>
              <a:r>
                <a:rPr lang="en-US" sz="1900" dirty="0">
                  <a:latin typeface="Raleway Medium" pitchFamily="34" charset="0"/>
                  <a:ea typeface="Raleway Medium" pitchFamily="34" charset="-122"/>
                  <a:cs typeface="Raleway Medium" pitchFamily="34" charset="-120"/>
                </a:rPr>
                <a:t>Gen Z is known for its tech-savviness. They are adept at navigating, and rely on, the digital world. Prioritize living comfortably and having work-life balance over a “dream job” or high work status.</a:t>
              </a:r>
              <a:endParaRPr lang="en-US" sz="1900" dirty="0"/>
            </a:p>
          </p:txBody>
        </p:sp>
      </p:grpSp>
      <p:pic>
        <p:nvPicPr>
          <p:cNvPr id="3" name="Picture 2" descr="The Challenge of Engaging Generation Z">
            <a:extLst>
              <a:ext uri="{FF2B5EF4-FFF2-40B4-BE49-F238E27FC236}">
                <a16:creationId xmlns:a16="http://schemas.microsoft.com/office/drawing/2014/main" id="{BD499F6B-DAB0-990E-8A36-F9975AEB0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136" y="3583116"/>
            <a:ext cx="4161882" cy="2080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150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6274-D4B8-BCD9-83EC-216ED16A57E5}"/>
              </a:ext>
            </a:extLst>
          </p:cNvPr>
          <p:cNvSpPr>
            <a:spLocks noGrp="1"/>
          </p:cNvSpPr>
          <p:nvPr>
            <p:ph type="title"/>
          </p:nvPr>
        </p:nvSpPr>
        <p:spPr/>
        <p:txBody>
          <a:bodyPr/>
          <a:lstStyle/>
          <a:p>
            <a:r>
              <a:rPr lang="en-US" dirty="0"/>
              <a:t>Key Communication Characteristics</a:t>
            </a:r>
          </a:p>
        </p:txBody>
      </p:sp>
      <p:sp>
        <p:nvSpPr>
          <p:cNvPr id="4" name="Slide Number Placeholder 3">
            <a:extLst>
              <a:ext uri="{FF2B5EF4-FFF2-40B4-BE49-F238E27FC236}">
                <a16:creationId xmlns:a16="http://schemas.microsoft.com/office/drawing/2014/main" id="{6F9175CC-C391-B2AF-FA21-863603F4EA7E}"/>
              </a:ext>
            </a:extLst>
          </p:cNvPr>
          <p:cNvSpPr>
            <a:spLocks noGrp="1"/>
          </p:cNvSpPr>
          <p:nvPr>
            <p:ph type="sldNum" sz="quarter" idx="12"/>
          </p:nvPr>
        </p:nvSpPr>
        <p:spPr/>
        <p:txBody>
          <a:bodyPr/>
          <a:lstStyle/>
          <a:p>
            <a:fld id="{1EAF2853-1F3B-4CB4-A469-EEA482916880}" type="slidenum">
              <a:rPr lang="en-US" smtClean="0"/>
              <a:pPr/>
              <a:t>28</a:t>
            </a:fld>
            <a:endParaRPr lang="en-US" sz="2000" dirty="0">
              <a:solidFill>
                <a:schemeClr val="tx1">
                  <a:lumMod val="40000"/>
                  <a:lumOff val="60000"/>
                </a:schemeClr>
              </a:solidFill>
            </a:endParaRPr>
          </a:p>
        </p:txBody>
      </p:sp>
      <p:grpSp>
        <p:nvGrpSpPr>
          <p:cNvPr id="5" name="Group 4">
            <a:extLst>
              <a:ext uri="{FF2B5EF4-FFF2-40B4-BE49-F238E27FC236}">
                <a16:creationId xmlns:a16="http://schemas.microsoft.com/office/drawing/2014/main" id="{C04CC039-FAD0-B403-FBCF-FA7B68067AF5}"/>
              </a:ext>
            </a:extLst>
          </p:cNvPr>
          <p:cNvGrpSpPr/>
          <p:nvPr/>
        </p:nvGrpSpPr>
        <p:grpSpPr>
          <a:xfrm>
            <a:off x="5254582" y="1570136"/>
            <a:ext cx="6219865" cy="3890274"/>
            <a:chOff x="7025878" y="2501265"/>
            <a:chExt cx="6806208" cy="5092899"/>
          </a:xfrm>
        </p:grpSpPr>
        <p:sp>
          <p:nvSpPr>
            <p:cNvPr id="7" name="Text 3">
              <a:extLst>
                <a:ext uri="{FF2B5EF4-FFF2-40B4-BE49-F238E27FC236}">
                  <a16:creationId xmlns:a16="http://schemas.microsoft.com/office/drawing/2014/main" id="{1F3EBB47-A567-2C2D-23D8-371C1CA1935E}"/>
                </a:ext>
              </a:extLst>
            </p:cNvPr>
            <p:cNvSpPr/>
            <p:nvPr/>
          </p:nvSpPr>
          <p:spPr>
            <a:xfrm>
              <a:off x="7025878" y="2501265"/>
              <a:ext cx="2545318" cy="316825"/>
            </a:xfrm>
            <a:prstGeom prst="rect">
              <a:avLst/>
            </a:prstGeom>
            <a:noFill/>
            <a:ln/>
          </p:spPr>
          <p:txBody>
            <a:bodyPr wrap="none" lIns="0" tIns="0" rIns="0" bIns="0" rtlCol="0" anchor="t"/>
            <a:lstStyle/>
            <a:p>
              <a:pPr marL="0" indent="0">
                <a:lnSpc>
                  <a:spcPts val="2450"/>
                </a:lnSpc>
                <a:buNone/>
              </a:pPr>
              <a:r>
                <a:rPr lang="en-US" sz="1950" b="1" dirty="0">
                  <a:latin typeface="Comfortaa Bold" pitchFamily="34" charset="0"/>
                  <a:ea typeface="Comfortaa Bold" pitchFamily="34" charset="-122"/>
                  <a:cs typeface="Comfortaa Bold" pitchFamily="34" charset="-120"/>
                </a:rPr>
                <a:t>Concise and Visual</a:t>
              </a:r>
              <a:endParaRPr lang="en-US" sz="1950" dirty="0"/>
            </a:p>
          </p:txBody>
        </p:sp>
        <p:sp>
          <p:nvSpPr>
            <p:cNvPr id="8" name="Text 4">
              <a:extLst>
                <a:ext uri="{FF2B5EF4-FFF2-40B4-BE49-F238E27FC236}">
                  <a16:creationId xmlns:a16="http://schemas.microsoft.com/office/drawing/2014/main" id="{588443F6-938D-7281-921C-F6FEE93809BE}"/>
                </a:ext>
              </a:extLst>
            </p:cNvPr>
            <p:cNvSpPr/>
            <p:nvPr/>
          </p:nvSpPr>
          <p:spPr>
            <a:xfrm>
              <a:off x="7025878" y="2954893"/>
              <a:ext cx="6806208" cy="729853"/>
            </a:xfrm>
            <a:prstGeom prst="rect">
              <a:avLst/>
            </a:prstGeom>
            <a:noFill/>
            <a:ln/>
          </p:spPr>
          <p:txBody>
            <a:bodyPr wrap="square" lIns="0" tIns="0" rIns="0" bIns="0" rtlCol="0" anchor="t"/>
            <a:lstStyle/>
            <a:p>
              <a:pPr marL="0" indent="0">
                <a:lnSpc>
                  <a:spcPts val="2850"/>
                </a:lnSpc>
                <a:buNone/>
              </a:pPr>
              <a:r>
                <a:rPr lang="en-US" sz="1750" dirty="0">
                  <a:latin typeface="Raleway Medium" pitchFamily="34" charset="0"/>
                  <a:ea typeface="Raleway Medium" pitchFamily="34" charset="-122"/>
                  <a:cs typeface="Raleway Medium" pitchFamily="34" charset="-120"/>
                </a:rPr>
                <a:t>Gen Z prefers short, engaging content. Visuals capture their attention.</a:t>
              </a:r>
              <a:endParaRPr lang="en-US" sz="1750" dirty="0"/>
            </a:p>
          </p:txBody>
        </p:sp>
        <p:sp>
          <p:nvSpPr>
            <p:cNvPr id="10" name="Text 7">
              <a:extLst>
                <a:ext uri="{FF2B5EF4-FFF2-40B4-BE49-F238E27FC236}">
                  <a16:creationId xmlns:a16="http://schemas.microsoft.com/office/drawing/2014/main" id="{FECF5314-E70C-0AA0-772A-D11F1936A87A}"/>
                </a:ext>
              </a:extLst>
            </p:cNvPr>
            <p:cNvSpPr/>
            <p:nvPr/>
          </p:nvSpPr>
          <p:spPr>
            <a:xfrm>
              <a:off x="7025878" y="4169331"/>
              <a:ext cx="2534603" cy="316825"/>
            </a:xfrm>
            <a:prstGeom prst="rect">
              <a:avLst/>
            </a:prstGeom>
            <a:noFill/>
            <a:ln/>
          </p:spPr>
          <p:txBody>
            <a:bodyPr wrap="none" lIns="0" tIns="0" rIns="0" bIns="0" rtlCol="0" anchor="t"/>
            <a:lstStyle/>
            <a:p>
              <a:pPr marL="0" indent="0">
                <a:lnSpc>
                  <a:spcPts val="2450"/>
                </a:lnSpc>
                <a:buNone/>
              </a:pPr>
              <a:r>
                <a:rPr lang="en-US" sz="1950" b="1" dirty="0">
                  <a:latin typeface="Comfortaa Bold" pitchFamily="34" charset="0"/>
                  <a:ea typeface="Comfortaa Bold" pitchFamily="34" charset="-122"/>
                  <a:cs typeface="Comfortaa Bold" pitchFamily="34" charset="-120"/>
                </a:rPr>
                <a:t>Instant Messaging</a:t>
              </a:r>
              <a:endParaRPr lang="en-US" sz="1950" dirty="0"/>
            </a:p>
          </p:txBody>
        </p:sp>
        <p:sp>
          <p:nvSpPr>
            <p:cNvPr id="11" name="Text 8">
              <a:extLst>
                <a:ext uri="{FF2B5EF4-FFF2-40B4-BE49-F238E27FC236}">
                  <a16:creationId xmlns:a16="http://schemas.microsoft.com/office/drawing/2014/main" id="{54BAC013-7E01-6108-EE3B-6B8A1C8E3281}"/>
                </a:ext>
              </a:extLst>
            </p:cNvPr>
            <p:cNvSpPr/>
            <p:nvPr/>
          </p:nvSpPr>
          <p:spPr>
            <a:xfrm>
              <a:off x="7025878" y="4622959"/>
              <a:ext cx="6806208" cy="364927"/>
            </a:xfrm>
            <a:prstGeom prst="rect">
              <a:avLst/>
            </a:prstGeom>
            <a:noFill/>
            <a:ln/>
          </p:spPr>
          <p:txBody>
            <a:bodyPr wrap="none" lIns="0" tIns="0" rIns="0" bIns="0" rtlCol="0" anchor="t"/>
            <a:lstStyle/>
            <a:p>
              <a:pPr marL="0" indent="0">
                <a:lnSpc>
                  <a:spcPts val="2850"/>
                </a:lnSpc>
                <a:buNone/>
              </a:pPr>
              <a:r>
                <a:rPr lang="en-US" sz="1750" dirty="0">
                  <a:latin typeface="Raleway Medium" pitchFamily="34" charset="0"/>
                  <a:ea typeface="Raleway Medium" pitchFamily="34" charset="-122"/>
                  <a:cs typeface="Raleway Medium" pitchFamily="34" charset="-120"/>
                </a:rPr>
                <a:t>Favor quick, direct communication through platforms.</a:t>
              </a:r>
              <a:endParaRPr lang="en-US" sz="1750" dirty="0"/>
            </a:p>
          </p:txBody>
        </p:sp>
        <p:sp>
          <p:nvSpPr>
            <p:cNvPr id="13" name="Text 11">
              <a:extLst>
                <a:ext uri="{FF2B5EF4-FFF2-40B4-BE49-F238E27FC236}">
                  <a16:creationId xmlns:a16="http://schemas.microsoft.com/office/drawing/2014/main" id="{7EDE6959-7A25-1D67-78B4-70B12CA8519A}"/>
                </a:ext>
              </a:extLst>
            </p:cNvPr>
            <p:cNvSpPr/>
            <p:nvPr/>
          </p:nvSpPr>
          <p:spPr>
            <a:xfrm>
              <a:off x="7025878" y="5472470"/>
              <a:ext cx="3657600" cy="316825"/>
            </a:xfrm>
            <a:prstGeom prst="rect">
              <a:avLst/>
            </a:prstGeom>
            <a:noFill/>
            <a:ln/>
          </p:spPr>
          <p:txBody>
            <a:bodyPr wrap="none" lIns="0" tIns="0" rIns="0" bIns="0" rtlCol="0" anchor="t"/>
            <a:lstStyle/>
            <a:p>
              <a:pPr marL="0" indent="0">
                <a:lnSpc>
                  <a:spcPts val="2450"/>
                </a:lnSpc>
                <a:buNone/>
              </a:pPr>
              <a:r>
                <a:rPr lang="en-US" sz="1950" b="1" dirty="0">
                  <a:latin typeface="Comfortaa Bold" pitchFamily="34" charset="0"/>
                  <a:ea typeface="Comfortaa Bold" pitchFamily="34" charset="-122"/>
                  <a:cs typeface="Comfortaa Bold" pitchFamily="34" charset="-120"/>
                </a:rPr>
                <a:t>Multi-Platform Engagement</a:t>
              </a:r>
              <a:endParaRPr lang="en-US" sz="1950" dirty="0"/>
            </a:p>
          </p:txBody>
        </p:sp>
        <p:sp>
          <p:nvSpPr>
            <p:cNvPr id="14" name="Text 12">
              <a:extLst>
                <a:ext uri="{FF2B5EF4-FFF2-40B4-BE49-F238E27FC236}">
                  <a16:creationId xmlns:a16="http://schemas.microsoft.com/office/drawing/2014/main" id="{C943D0DA-5EE1-6EC8-3F2A-22F6DDB71201}"/>
                </a:ext>
              </a:extLst>
            </p:cNvPr>
            <p:cNvSpPr/>
            <p:nvPr/>
          </p:nvSpPr>
          <p:spPr>
            <a:xfrm>
              <a:off x="7025878" y="5926098"/>
              <a:ext cx="6806208" cy="364927"/>
            </a:xfrm>
            <a:prstGeom prst="rect">
              <a:avLst/>
            </a:prstGeom>
            <a:noFill/>
            <a:ln/>
          </p:spPr>
          <p:txBody>
            <a:bodyPr wrap="none" lIns="0" tIns="0" rIns="0" bIns="0" rtlCol="0" anchor="t"/>
            <a:lstStyle/>
            <a:p>
              <a:pPr marL="0" indent="0">
                <a:lnSpc>
                  <a:spcPts val="2850"/>
                </a:lnSpc>
                <a:buNone/>
              </a:pPr>
              <a:r>
                <a:rPr lang="en-US" sz="1750" dirty="0">
                  <a:latin typeface="Raleway Medium" pitchFamily="34" charset="0"/>
                  <a:ea typeface="Raleway Medium" pitchFamily="34" charset="-122"/>
                  <a:cs typeface="Raleway Medium" pitchFamily="34" charset="-120"/>
                </a:rPr>
                <a:t>Gen Z is active across various social media channels.</a:t>
              </a:r>
              <a:endParaRPr lang="en-US" sz="1750" dirty="0"/>
            </a:p>
          </p:txBody>
        </p:sp>
        <p:sp>
          <p:nvSpPr>
            <p:cNvPr id="16" name="Text 15">
              <a:extLst>
                <a:ext uri="{FF2B5EF4-FFF2-40B4-BE49-F238E27FC236}">
                  <a16:creationId xmlns:a16="http://schemas.microsoft.com/office/drawing/2014/main" id="{154BD3D6-CA1E-CC62-7D3E-25FC81D14D61}"/>
                </a:ext>
              </a:extLst>
            </p:cNvPr>
            <p:cNvSpPr/>
            <p:nvPr/>
          </p:nvSpPr>
          <p:spPr>
            <a:xfrm>
              <a:off x="7025878" y="6775609"/>
              <a:ext cx="4078724" cy="316825"/>
            </a:xfrm>
            <a:prstGeom prst="rect">
              <a:avLst/>
            </a:prstGeom>
            <a:noFill/>
            <a:ln/>
          </p:spPr>
          <p:txBody>
            <a:bodyPr wrap="none" lIns="0" tIns="0" rIns="0" bIns="0" rtlCol="0" anchor="t"/>
            <a:lstStyle/>
            <a:p>
              <a:pPr marL="0" indent="0">
                <a:lnSpc>
                  <a:spcPts val="2450"/>
                </a:lnSpc>
                <a:buNone/>
              </a:pPr>
              <a:r>
                <a:rPr lang="en-US" sz="1950" b="1" dirty="0">
                  <a:latin typeface="Comfortaa Bold" pitchFamily="34" charset="0"/>
                  <a:ea typeface="Comfortaa Bold" pitchFamily="34" charset="-122"/>
                  <a:cs typeface="Comfortaa Bold" pitchFamily="34" charset="-120"/>
                </a:rPr>
                <a:t>Authenticity and Transparency</a:t>
              </a:r>
              <a:endParaRPr lang="en-US" sz="1950" dirty="0"/>
            </a:p>
          </p:txBody>
        </p:sp>
        <p:sp>
          <p:nvSpPr>
            <p:cNvPr id="17" name="Text 16">
              <a:extLst>
                <a:ext uri="{FF2B5EF4-FFF2-40B4-BE49-F238E27FC236}">
                  <a16:creationId xmlns:a16="http://schemas.microsoft.com/office/drawing/2014/main" id="{DBB3564C-E5C8-0FD6-EC28-DC41C1842396}"/>
                </a:ext>
              </a:extLst>
            </p:cNvPr>
            <p:cNvSpPr/>
            <p:nvPr/>
          </p:nvSpPr>
          <p:spPr>
            <a:xfrm>
              <a:off x="7025878" y="7229237"/>
              <a:ext cx="6806208" cy="364927"/>
            </a:xfrm>
            <a:prstGeom prst="rect">
              <a:avLst/>
            </a:prstGeom>
            <a:noFill/>
            <a:ln/>
          </p:spPr>
          <p:txBody>
            <a:bodyPr wrap="none" lIns="0" tIns="0" rIns="0" bIns="0" rtlCol="0" anchor="t"/>
            <a:lstStyle/>
            <a:p>
              <a:pPr marL="0" indent="0">
                <a:lnSpc>
                  <a:spcPts val="2850"/>
                </a:lnSpc>
                <a:buNone/>
              </a:pPr>
              <a:r>
                <a:rPr lang="en-US" sz="1750" dirty="0">
                  <a:latin typeface="Raleway Medium" pitchFamily="34" charset="0"/>
                  <a:ea typeface="Raleway Medium" pitchFamily="34" charset="-122"/>
                  <a:cs typeface="Raleway Medium" pitchFamily="34" charset="-120"/>
                </a:rPr>
                <a:t>Value honesty and openness in communication.</a:t>
              </a:r>
              <a:endParaRPr lang="en-US" sz="1750" dirty="0"/>
            </a:p>
          </p:txBody>
        </p:sp>
      </p:grpSp>
      <p:pic>
        <p:nvPicPr>
          <p:cNvPr id="20" name="Image 0" descr="preencoded.png">
            <a:extLst>
              <a:ext uri="{FF2B5EF4-FFF2-40B4-BE49-F238E27FC236}">
                <a16:creationId xmlns:a16="http://schemas.microsoft.com/office/drawing/2014/main" id="{F3AAEF92-0EBF-5B15-D3E7-F8181D55972A}"/>
              </a:ext>
            </a:extLst>
          </p:cNvPr>
          <p:cNvPicPr>
            <a:picLocks noChangeAspect="1"/>
          </p:cNvPicPr>
          <p:nvPr/>
        </p:nvPicPr>
        <p:blipFill>
          <a:blip r:embed="rId3"/>
          <a:stretch>
            <a:fillRect/>
          </a:stretch>
        </p:blipFill>
        <p:spPr>
          <a:xfrm>
            <a:off x="1671340" y="1318886"/>
            <a:ext cx="2990953" cy="4486428"/>
          </a:xfrm>
          <a:prstGeom prst="rect">
            <a:avLst/>
          </a:prstGeom>
        </p:spPr>
      </p:pic>
    </p:spTree>
    <p:extLst>
      <p:ext uri="{BB962C8B-B14F-4D97-AF65-F5344CB8AC3E}">
        <p14:creationId xmlns:p14="http://schemas.microsoft.com/office/powerpoint/2010/main" val="10672231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7A14D-39C2-ADD7-D470-77A51A15E9A1}"/>
              </a:ext>
            </a:extLst>
          </p:cNvPr>
          <p:cNvSpPr>
            <a:spLocks noGrp="1"/>
          </p:cNvSpPr>
          <p:nvPr>
            <p:ph type="title"/>
          </p:nvPr>
        </p:nvSpPr>
        <p:spPr/>
        <p:txBody>
          <a:bodyPr/>
          <a:lstStyle/>
          <a:p>
            <a:r>
              <a:rPr lang="en-US" dirty="0"/>
              <a:t>Preferred Methods of Communication</a:t>
            </a:r>
          </a:p>
        </p:txBody>
      </p:sp>
      <p:sp>
        <p:nvSpPr>
          <p:cNvPr id="3" name="Content Placeholder 2">
            <a:extLst>
              <a:ext uri="{FF2B5EF4-FFF2-40B4-BE49-F238E27FC236}">
                <a16:creationId xmlns:a16="http://schemas.microsoft.com/office/drawing/2014/main" id="{4E884F63-6967-4167-B814-5DA91B15341B}"/>
              </a:ext>
            </a:extLst>
          </p:cNvPr>
          <p:cNvSpPr>
            <a:spLocks noGrp="1"/>
          </p:cNvSpPr>
          <p:nvPr>
            <p:ph idx="1"/>
          </p:nvPr>
        </p:nvSpPr>
        <p:spPr>
          <a:xfrm>
            <a:off x="885827" y="1802399"/>
            <a:ext cx="4988378" cy="3684001"/>
          </a:xfrm>
        </p:spPr>
        <p:txBody>
          <a:bodyPr/>
          <a:lstStyle/>
          <a:p>
            <a:pPr>
              <a:spcBef>
                <a:spcPts val="2400"/>
              </a:spcBef>
            </a:pPr>
            <a:r>
              <a:rPr lang="en-US" sz="2800" dirty="0">
                <a:latin typeface="Kanit"/>
              </a:rPr>
              <a:t>Text, instant message</a:t>
            </a:r>
          </a:p>
          <a:p>
            <a:pPr>
              <a:spcBef>
                <a:spcPts val="2400"/>
              </a:spcBef>
            </a:pPr>
            <a:r>
              <a:rPr lang="en-US" sz="2800" dirty="0">
                <a:latin typeface="Kanit"/>
              </a:rPr>
              <a:t>Social media (video format)</a:t>
            </a:r>
          </a:p>
          <a:p>
            <a:pPr>
              <a:spcBef>
                <a:spcPts val="2400"/>
              </a:spcBef>
            </a:pPr>
            <a:r>
              <a:rPr lang="en-US" sz="2800" dirty="0">
                <a:latin typeface="Kanit"/>
              </a:rPr>
              <a:t>Value personal interaction and want face-to-face interaction</a:t>
            </a:r>
          </a:p>
          <a:p>
            <a:pPr>
              <a:spcBef>
                <a:spcPts val="2400"/>
              </a:spcBef>
            </a:pPr>
            <a:r>
              <a:rPr lang="en-US" sz="2800" dirty="0">
                <a:latin typeface="Kanit"/>
              </a:rPr>
              <a:t>Prefer informality and horizontal leadership structures</a:t>
            </a:r>
          </a:p>
          <a:p>
            <a:endParaRPr lang="en-US" dirty="0"/>
          </a:p>
        </p:txBody>
      </p:sp>
      <p:sp>
        <p:nvSpPr>
          <p:cNvPr id="4" name="Slide Number Placeholder 3">
            <a:extLst>
              <a:ext uri="{FF2B5EF4-FFF2-40B4-BE49-F238E27FC236}">
                <a16:creationId xmlns:a16="http://schemas.microsoft.com/office/drawing/2014/main" id="{967894DB-CAE4-75CF-C110-83B7023B36F0}"/>
              </a:ext>
            </a:extLst>
          </p:cNvPr>
          <p:cNvSpPr>
            <a:spLocks noGrp="1"/>
          </p:cNvSpPr>
          <p:nvPr>
            <p:ph type="sldNum" sz="quarter" idx="12"/>
          </p:nvPr>
        </p:nvSpPr>
        <p:spPr/>
        <p:txBody>
          <a:bodyPr/>
          <a:lstStyle/>
          <a:p>
            <a:fld id="{1EAF2853-1F3B-4CB4-A469-EEA482916880}" type="slidenum">
              <a:rPr lang="en-US" smtClean="0"/>
              <a:pPr/>
              <a:t>29</a:t>
            </a:fld>
            <a:endParaRPr lang="en-US" sz="2000" dirty="0">
              <a:solidFill>
                <a:schemeClr val="tx1">
                  <a:lumMod val="40000"/>
                  <a:lumOff val="60000"/>
                </a:schemeClr>
              </a:solidFill>
            </a:endParaRPr>
          </a:p>
        </p:txBody>
      </p:sp>
      <p:pic>
        <p:nvPicPr>
          <p:cNvPr id="5122" name="Picture 2" descr="Gen Z Characteristics: Who They Are &amp; What Defines Gen Z - The Annie E.  Casey Foundation">
            <a:extLst>
              <a:ext uri="{FF2B5EF4-FFF2-40B4-BE49-F238E27FC236}">
                <a16:creationId xmlns:a16="http://schemas.microsoft.com/office/drawing/2014/main" id="{481E1040-448F-C244-9306-31A5F9CA6D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0241" y="2023654"/>
            <a:ext cx="5367641" cy="2810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660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707B3-F71F-FA4C-B614-91866841B916}"/>
              </a:ext>
            </a:extLst>
          </p:cNvPr>
          <p:cNvSpPr>
            <a:spLocks noGrp="1"/>
          </p:cNvSpPr>
          <p:nvPr>
            <p:ph type="title"/>
          </p:nvPr>
        </p:nvSpPr>
        <p:spPr/>
        <p:txBody>
          <a:bodyPr/>
          <a:lstStyle/>
          <a:p>
            <a:r>
              <a:rPr lang="en-US" dirty="0"/>
              <a:t>Goals and Objectives</a:t>
            </a:r>
          </a:p>
        </p:txBody>
      </p:sp>
      <p:sp>
        <p:nvSpPr>
          <p:cNvPr id="3" name="Content Placeholder 2">
            <a:extLst>
              <a:ext uri="{FF2B5EF4-FFF2-40B4-BE49-F238E27FC236}">
                <a16:creationId xmlns:a16="http://schemas.microsoft.com/office/drawing/2014/main" id="{2032CC51-9AC3-3EBC-1ACF-FFFBF1630BD7}"/>
              </a:ext>
            </a:extLst>
          </p:cNvPr>
          <p:cNvSpPr>
            <a:spLocks noGrp="1"/>
          </p:cNvSpPr>
          <p:nvPr>
            <p:ph idx="1"/>
          </p:nvPr>
        </p:nvSpPr>
        <p:spPr>
          <a:xfrm>
            <a:off x="894817" y="1655190"/>
            <a:ext cx="6022238" cy="3833369"/>
          </a:xfrm>
        </p:spPr>
        <p:txBody>
          <a:bodyPr>
            <a:normAutofit/>
          </a:bodyPr>
          <a:lstStyle/>
          <a:p>
            <a:pPr>
              <a:spcBef>
                <a:spcPts val="2400"/>
              </a:spcBef>
            </a:pPr>
            <a:r>
              <a:rPr lang="en-US" sz="2200" dirty="0">
                <a:latin typeface="Kanit"/>
              </a:rPr>
              <a:t>Understand defining characteristics and shared experiences of Baby Boomers, Generation X, Generation Y (Millennials) and Generation Z</a:t>
            </a:r>
            <a:endParaRPr lang="en-US" sz="800" dirty="0">
              <a:latin typeface="Kanit"/>
            </a:endParaRPr>
          </a:p>
          <a:p>
            <a:pPr>
              <a:spcBef>
                <a:spcPts val="2400"/>
              </a:spcBef>
            </a:pPr>
            <a:r>
              <a:rPr lang="en-US" sz="2200" dirty="0">
                <a:latin typeface="Kanit"/>
              </a:rPr>
              <a:t>Understand communication styles and preferences for each generation</a:t>
            </a:r>
          </a:p>
          <a:p>
            <a:pPr>
              <a:spcBef>
                <a:spcPts val="2400"/>
              </a:spcBef>
            </a:pPr>
            <a:r>
              <a:rPr lang="en-US" sz="2200" dirty="0">
                <a:latin typeface="Kanit"/>
              </a:rPr>
              <a:t>Consider barriers to effective intergenerational communication</a:t>
            </a:r>
          </a:p>
          <a:p>
            <a:pPr>
              <a:spcBef>
                <a:spcPts val="2400"/>
              </a:spcBef>
            </a:pPr>
            <a:r>
              <a:rPr lang="en-US" sz="2200" dirty="0">
                <a:latin typeface="Kanit"/>
              </a:rPr>
              <a:t>Develop strategies for improving communication between generations</a:t>
            </a:r>
          </a:p>
          <a:p>
            <a:endParaRPr lang="en-US" dirty="0"/>
          </a:p>
        </p:txBody>
      </p:sp>
      <p:sp>
        <p:nvSpPr>
          <p:cNvPr id="4" name="Slide Number Placeholder 3">
            <a:extLst>
              <a:ext uri="{FF2B5EF4-FFF2-40B4-BE49-F238E27FC236}">
                <a16:creationId xmlns:a16="http://schemas.microsoft.com/office/drawing/2014/main" id="{A35ADE61-1FF3-0745-44AF-73407897E1FF}"/>
              </a:ext>
            </a:extLst>
          </p:cNvPr>
          <p:cNvSpPr>
            <a:spLocks noGrp="1"/>
          </p:cNvSpPr>
          <p:nvPr>
            <p:ph type="sldNum" sz="quarter" idx="12"/>
          </p:nvPr>
        </p:nvSpPr>
        <p:spPr/>
        <p:txBody>
          <a:bodyPr/>
          <a:lstStyle/>
          <a:p>
            <a:fld id="{1EAF2853-1F3B-4CB4-A469-EEA482916880}" type="slidenum">
              <a:rPr lang="en-US" smtClean="0"/>
              <a:pPr/>
              <a:t>3</a:t>
            </a:fld>
            <a:endParaRPr lang="en-US" sz="2000" dirty="0">
              <a:solidFill>
                <a:schemeClr val="tx1">
                  <a:lumMod val="40000"/>
                  <a:lumOff val="60000"/>
                </a:schemeClr>
              </a:solidFill>
            </a:endParaRPr>
          </a:p>
        </p:txBody>
      </p:sp>
      <p:pic>
        <p:nvPicPr>
          <p:cNvPr id="8" name="Picture 7" descr="A yellow disc with a hole in the middle">
            <a:extLst>
              <a:ext uri="{FF2B5EF4-FFF2-40B4-BE49-F238E27FC236}">
                <a16:creationId xmlns:a16="http://schemas.microsoft.com/office/drawing/2014/main" id="{D4EF0CB5-1EAF-8B11-EE82-82EFD2262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1305" y="1443715"/>
            <a:ext cx="3930564" cy="3970570"/>
          </a:xfrm>
          <a:prstGeom prst="rect">
            <a:avLst/>
          </a:prstGeom>
        </p:spPr>
      </p:pic>
    </p:spTree>
    <p:extLst>
      <p:ext uri="{BB962C8B-B14F-4D97-AF65-F5344CB8AC3E}">
        <p14:creationId xmlns:p14="http://schemas.microsoft.com/office/powerpoint/2010/main" val="44826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DCB9D-F95B-B4EF-0F91-6224F0570BB4}"/>
              </a:ext>
            </a:extLst>
          </p:cNvPr>
          <p:cNvSpPr>
            <a:spLocks noGrp="1"/>
          </p:cNvSpPr>
          <p:nvPr>
            <p:ph type="title"/>
          </p:nvPr>
        </p:nvSpPr>
        <p:spPr/>
        <p:txBody>
          <a:bodyPr/>
          <a:lstStyle/>
          <a:p>
            <a:r>
              <a:rPr lang="en-US" dirty="0"/>
              <a:t>Generation Z: Communication Challenges</a:t>
            </a:r>
          </a:p>
        </p:txBody>
      </p:sp>
      <p:sp>
        <p:nvSpPr>
          <p:cNvPr id="3" name="Content Placeholder 2">
            <a:extLst>
              <a:ext uri="{FF2B5EF4-FFF2-40B4-BE49-F238E27FC236}">
                <a16:creationId xmlns:a16="http://schemas.microsoft.com/office/drawing/2014/main" id="{0FF869E0-1633-2045-3A65-EF9F23A52041}"/>
              </a:ext>
            </a:extLst>
          </p:cNvPr>
          <p:cNvSpPr>
            <a:spLocks noGrp="1"/>
          </p:cNvSpPr>
          <p:nvPr>
            <p:ph idx="1"/>
          </p:nvPr>
        </p:nvSpPr>
        <p:spPr>
          <a:xfrm>
            <a:off x="5050152" y="1816414"/>
            <a:ext cx="6628725" cy="4317476"/>
          </a:xfrm>
        </p:spPr>
        <p:txBody>
          <a:bodyPr/>
          <a:lstStyle/>
          <a:p>
            <a:pPr>
              <a:spcBef>
                <a:spcPts val="1800"/>
              </a:spcBef>
            </a:pPr>
            <a:r>
              <a:rPr lang="en-US" sz="2800" dirty="0">
                <a:latin typeface="Kanit"/>
              </a:rPr>
              <a:t>Underdeveloped “soft” or interpersonal skills</a:t>
            </a:r>
          </a:p>
          <a:p>
            <a:pPr>
              <a:spcBef>
                <a:spcPts val="1800"/>
              </a:spcBef>
            </a:pPr>
            <a:r>
              <a:rPr lang="en-US" sz="2800" dirty="0">
                <a:latin typeface="Kanit"/>
              </a:rPr>
              <a:t>Short attention span</a:t>
            </a:r>
          </a:p>
          <a:p>
            <a:pPr>
              <a:spcBef>
                <a:spcPts val="1800"/>
              </a:spcBef>
            </a:pPr>
            <a:r>
              <a:rPr lang="en-US" sz="2800" dirty="0">
                <a:latin typeface="Kanit"/>
              </a:rPr>
              <a:t>Lack of access to instant information</a:t>
            </a:r>
          </a:p>
          <a:p>
            <a:pPr>
              <a:spcBef>
                <a:spcPts val="1800"/>
              </a:spcBef>
            </a:pPr>
            <a:r>
              <a:rPr lang="en-US" sz="2800" dirty="0">
                <a:latin typeface="Kanit"/>
              </a:rPr>
              <a:t>Loss of context in brief written communications</a:t>
            </a:r>
          </a:p>
          <a:p>
            <a:pPr>
              <a:spcBef>
                <a:spcPts val="1800"/>
              </a:spcBef>
            </a:pPr>
            <a:r>
              <a:rPr lang="en-US" sz="2800" dirty="0">
                <a:latin typeface="Kanit"/>
              </a:rPr>
              <a:t>Email is an afterthought</a:t>
            </a:r>
          </a:p>
          <a:p>
            <a:endParaRPr lang="en-US" dirty="0"/>
          </a:p>
        </p:txBody>
      </p:sp>
      <p:sp>
        <p:nvSpPr>
          <p:cNvPr id="4" name="Slide Number Placeholder 3">
            <a:extLst>
              <a:ext uri="{FF2B5EF4-FFF2-40B4-BE49-F238E27FC236}">
                <a16:creationId xmlns:a16="http://schemas.microsoft.com/office/drawing/2014/main" id="{249CC4D9-9118-BA3F-2184-6F7B7221C95D}"/>
              </a:ext>
            </a:extLst>
          </p:cNvPr>
          <p:cNvSpPr>
            <a:spLocks noGrp="1"/>
          </p:cNvSpPr>
          <p:nvPr>
            <p:ph type="sldNum" sz="quarter" idx="12"/>
          </p:nvPr>
        </p:nvSpPr>
        <p:spPr/>
        <p:txBody>
          <a:bodyPr/>
          <a:lstStyle/>
          <a:p>
            <a:fld id="{1EAF2853-1F3B-4CB4-A469-EEA482916880}" type="slidenum">
              <a:rPr lang="en-US" smtClean="0"/>
              <a:pPr/>
              <a:t>30</a:t>
            </a:fld>
            <a:endParaRPr lang="en-US" sz="2000" dirty="0">
              <a:solidFill>
                <a:schemeClr val="tx1">
                  <a:lumMod val="40000"/>
                  <a:lumOff val="60000"/>
                </a:schemeClr>
              </a:solidFill>
            </a:endParaRPr>
          </a:p>
        </p:txBody>
      </p:sp>
      <p:pic>
        <p:nvPicPr>
          <p:cNvPr id="5" name="Image 0" descr="preencoded.png">
            <a:extLst>
              <a:ext uri="{FF2B5EF4-FFF2-40B4-BE49-F238E27FC236}">
                <a16:creationId xmlns:a16="http://schemas.microsoft.com/office/drawing/2014/main" id="{27C25F76-DF1C-73F9-B2AE-538170FB58F3}"/>
              </a:ext>
            </a:extLst>
          </p:cNvPr>
          <p:cNvPicPr>
            <a:picLocks noChangeAspect="1"/>
          </p:cNvPicPr>
          <p:nvPr/>
        </p:nvPicPr>
        <p:blipFill>
          <a:blip r:embed="rId3"/>
          <a:stretch>
            <a:fillRect/>
          </a:stretch>
        </p:blipFill>
        <p:spPr>
          <a:xfrm>
            <a:off x="1316288" y="1344230"/>
            <a:ext cx="3114198" cy="4671298"/>
          </a:xfrm>
          <a:prstGeom prst="rect">
            <a:avLst/>
          </a:prstGeom>
        </p:spPr>
      </p:pic>
    </p:spTree>
    <p:extLst>
      <p:ext uri="{BB962C8B-B14F-4D97-AF65-F5344CB8AC3E}">
        <p14:creationId xmlns:p14="http://schemas.microsoft.com/office/powerpoint/2010/main" val="25293159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A9995-7604-661F-BDC2-66B2039E82B6}"/>
              </a:ext>
            </a:extLst>
          </p:cNvPr>
          <p:cNvSpPr>
            <a:spLocks noGrp="1"/>
          </p:cNvSpPr>
          <p:nvPr>
            <p:ph type="title"/>
          </p:nvPr>
        </p:nvSpPr>
        <p:spPr/>
        <p:txBody>
          <a:bodyPr/>
          <a:lstStyle/>
          <a:p>
            <a:r>
              <a:rPr lang="en-US" dirty="0"/>
              <a:t>Strategies for Effective Communication</a:t>
            </a:r>
          </a:p>
        </p:txBody>
      </p:sp>
      <p:sp>
        <p:nvSpPr>
          <p:cNvPr id="4" name="Slide Number Placeholder 3">
            <a:extLst>
              <a:ext uri="{FF2B5EF4-FFF2-40B4-BE49-F238E27FC236}">
                <a16:creationId xmlns:a16="http://schemas.microsoft.com/office/drawing/2014/main" id="{2E58B0AA-AABE-7985-6998-1A594F2B1ADB}"/>
              </a:ext>
            </a:extLst>
          </p:cNvPr>
          <p:cNvSpPr>
            <a:spLocks noGrp="1"/>
          </p:cNvSpPr>
          <p:nvPr>
            <p:ph type="sldNum" sz="quarter" idx="12"/>
          </p:nvPr>
        </p:nvSpPr>
        <p:spPr/>
        <p:txBody>
          <a:bodyPr/>
          <a:lstStyle/>
          <a:p>
            <a:fld id="{1EAF2853-1F3B-4CB4-A469-EEA482916880}" type="slidenum">
              <a:rPr lang="en-US" smtClean="0"/>
              <a:pPr/>
              <a:t>31</a:t>
            </a:fld>
            <a:endParaRPr lang="en-US" sz="2000" dirty="0">
              <a:solidFill>
                <a:schemeClr val="tx1">
                  <a:lumMod val="40000"/>
                  <a:lumOff val="60000"/>
                </a:schemeClr>
              </a:solidFill>
            </a:endParaRPr>
          </a:p>
        </p:txBody>
      </p:sp>
      <p:sp>
        <p:nvSpPr>
          <p:cNvPr id="3" name="TextBox 2">
            <a:extLst>
              <a:ext uri="{FF2B5EF4-FFF2-40B4-BE49-F238E27FC236}">
                <a16:creationId xmlns:a16="http://schemas.microsoft.com/office/drawing/2014/main" id="{7D780E87-AC51-C276-392A-6959F8A38B27}"/>
              </a:ext>
            </a:extLst>
          </p:cNvPr>
          <p:cNvSpPr txBox="1"/>
          <p:nvPr/>
        </p:nvSpPr>
        <p:spPr>
          <a:xfrm>
            <a:off x="772211" y="1215369"/>
            <a:ext cx="5838412" cy="4739759"/>
          </a:xfrm>
          <a:prstGeom prst="rect">
            <a:avLst/>
          </a:prstGeom>
          <a:noFill/>
        </p:spPr>
        <p:txBody>
          <a:bodyPr wrap="square" rtlCol="0">
            <a:spAutoFit/>
          </a:bodyPr>
          <a:lstStyle/>
          <a:p>
            <a:r>
              <a:rPr lang="en-US" sz="2400" b="1" dirty="0"/>
              <a:t>Authentic Messaging</a:t>
            </a:r>
          </a:p>
          <a:p>
            <a:r>
              <a:rPr lang="en-US" sz="2000" dirty="0"/>
              <a:t>Be genuine and transparent to build trust</a:t>
            </a:r>
          </a:p>
          <a:p>
            <a:endParaRPr lang="en-US" sz="800" dirty="0"/>
          </a:p>
          <a:p>
            <a:r>
              <a:rPr lang="en-US" sz="2400" b="1" dirty="0"/>
              <a:t>Visual First Content</a:t>
            </a:r>
          </a:p>
          <a:p>
            <a:r>
              <a:rPr lang="en-US" sz="2000" dirty="0"/>
              <a:t>Prioritize images and videos to capture attention</a:t>
            </a:r>
          </a:p>
          <a:p>
            <a:endParaRPr lang="en-US" sz="800" dirty="0"/>
          </a:p>
          <a:p>
            <a:r>
              <a:rPr lang="en-US" sz="2400" b="1" dirty="0"/>
              <a:t>Embrace emerging platforms</a:t>
            </a:r>
          </a:p>
          <a:p>
            <a:r>
              <a:rPr lang="en-US" sz="2000" dirty="0"/>
              <a:t>Adapt to new technologies and channels</a:t>
            </a:r>
          </a:p>
          <a:p>
            <a:endParaRPr lang="en-US" sz="800" dirty="0"/>
          </a:p>
          <a:p>
            <a:r>
              <a:rPr lang="en-US" sz="2400" b="1" dirty="0"/>
              <a:t>Bite sized information</a:t>
            </a:r>
          </a:p>
          <a:p>
            <a:r>
              <a:rPr lang="en-US" sz="2000" dirty="0"/>
              <a:t>Break up larger subjects and provide activity-based learning opportunities</a:t>
            </a:r>
          </a:p>
          <a:p>
            <a:endParaRPr lang="en-US" sz="800" dirty="0"/>
          </a:p>
          <a:p>
            <a:r>
              <a:rPr lang="en-US" sz="2400" b="1" dirty="0"/>
              <a:t>Instant Feedback</a:t>
            </a:r>
          </a:p>
          <a:p>
            <a:r>
              <a:rPr lang="en-US" sz="2000" dirty="0"/>
              <a:t>Provide quick responses and engagement opportunities</a:t>
            </a:r>
          </a:p>
        </p:txBody>
      </p:sp>
      <p:pic>
        <p:nvPicPr>
          <p:cNvPr id="7174" name="Picture 6" descr="What Social Media Does Gen Z Use? We Ask the &quot;Experts&quot; - Sarah Best  Strategy | Social Media Strategy, Digital Marketing, Chicago, Illinois +  Madison, Wisconsin">
            <a:extLst>
              <a:ext uri="{FF2B5EF4-FFF2-40B4-BE49-F238E27FC236}">
                <a16:creationId xmlns:a16="http://schemas.microsoft.com/office/drawing/2014/main" id="{9D3BDCD8-7B18-5252-CC7D-4E0EDFF0D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3537" y="1803919"/>
            <a:ext cx="5325022" cy="3562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2851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02E68-FCEA-B8EA-861E-00CE3596E0C8}"/>
              </a:ext>
            </a:extLst>
          </p:cNvPr>
          <p:cNvSpPr>
            <a:spLocks noGrp="1"/>
          </p:cNvSpPr>
          <p:nvPr>
            <p:ph type="title"/>
          </p:nvPr>
        </p:nvSpPr>
        <p:spPr/>
        <p:txBody>
          <a:bodyPr/>
          <a:lstStyle/>
          <a:p>
            <a:r>
              <a:rPr lang="en-US" dirty="0"/>
              <a:t>We Are Better Together</a:t>
            </a:r>
          </a:p>
        </p:txBody>
      </p:sp>
      <p:sp>
        <p:nvSpPr>
          <p:cNvPr id="3" name="Content Placeholder 2">
            <a:extLst>
              <a:ext uri="{FF2B5EF4-FFF2-40B4-BE49-F238E27FC236}">
                <a16:creationId xmlns:a16="http://schemas.microsoft.com/office/drawing/2014/main" id="{8557A4DA-CAB7-F19A-AF40-EF263CA0810B}"/>
              </a:ext>
            </a:extLst>
          </p:cNvPr>
          <p:cNvSpPr>
            <a:spLocks noGrp="1"/>
          </p:cNvSpPr>
          <p:nvPr>
            <p:ph idx="1"/>
          </p:nvPr>
        </p:nvSpPr>
        <p:spPr/>
        <p:txBody>
          <a:bodyPr>
            <a:normAutofit/>
          </a:bodyPr>
          <a:lstStyle/>
          <a:p>
            <a:pPr algn="ctr"/>
            <a:endParaRPr lang="en-US" sz="4800" b="1" i="1" dirty="0"/>
          </a:p>
          <a:p>
            <a:pPr algn="ctr"/>
            <a:r>
              <a:rPr lang="en-US" sz="4800" b="1" i="1" dirty="0"/>
              <a:t>“Each generation imagines itself to be more intelligent than the one that went before it, and wiser than the one that comes after it.”</a:t>
            </a:r>
          </a:p>
          <a:p>
            <a:r>
              <a:rPr lang="en-US" sz="4800" dirty="0"/>
              <a:t>							</a:t>
            </a:r>
            <a:r>
              <a:rPr lang="en-US" sz="4000" dirty="0"/>
              <a:t>-George Orwell</a:t>
            </a:r>
          </a:p>
        </p:txBody>
      </p:sp>
      <p:sp>
        <p:nvSpPr>
          <p:cNvPr id="4" name="Slide Number Placeholder 3">
            <a:extLst>
              <a:ext uri="{FF2B5EF4-FFF2-40B4-BE49-F238E27FC236}">
                <a16:creationId xmlns:a16="http://schemas.microsoft.com/office/drawing/2014/main" id="{783F4C03-F28A-C212-F2C5-978E3E55CF4B}"/>
              </a:ext>
            </a:extLst>
          </p:cNvPr>
          <p:cNvSpPr>
            <a:spLocks noGrp="1"/>
          </p:cNvSpPr>
          <p:nvPr>
            <p:ph type="sldNum" sz="quarter" idx="12"/>
          </p:nvPr>
        </p:nvSpPr>
        <p:spPr/>
        <p:txBody>
          <a:bodyPr/>
          <a:lstStyle/>
          <a:p>
            <a:fld id="{1EAF2853-1F3B-4CB4-A469-EEA482916880}" type="slidenum">
              <a:rPr lang="en-US" smtClean="0"/>
              <a:pPr/>
              <a:t>32</a:t>
            </a:fld>
            <a:endParaRPr lang="en-US" sz="2000" dirty="0">
              <a:solidFill>
                <a:schemeClr val="tx1">
                  <a:lumMod val="40000"/>
                  <a:lumOff val="60000"/>
                </a:schemeClr>
              </a:solidFill>
            </a:endParaRPr>
          </a:p>
        </p:txBody>
      </p:sp>
    </p:spTree>
    <p:extLst>
      <p:ext uri="{BB962C8B-B14F-4D97-AF65-F5344CB8AC3E}">
        <p14:creationId xmlns:p14="http://schemas.microsoft.com/office/powerpoint/2010/main" val="2445007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D23D3-14EB-32C1-FEE3-D90F8957EFB5}"/>
              </a:ext>
            </a:extLst>
          </p:cNvPr>
          <p:cNvSpPr>
            <a:spLocks noGrp="1"/>
          </p:cNvSpPr>
          <p:nvPr>
            <p:ph type="title"/>
          </p:nvPr>
        </p:nvSpPr>
        <p:spPr/>
        <p:txBody>
          <a:bodyPr/>
          <a:lstStyle/>
          <a:p>
            <a:r>
              <a:rPr lang="en-US" dirty="0"/>
              <a:t>Thank You!</a:t>
            </a:r>
          </a:p>
        </p:txBody>
      </p:sp>
      <p:sp>
        <p:nvSpPr>
          <p:cNvPr id="4" name="Slide Number Placeholder 3">
            <a:extLst>
              <a:ext uri="{FF2B5EF4-FFF2-40B4-BE49-F238E27FC236}">
                <a16:creationId xmlns:a16="http://schemas.microsoft.com/office/drawing/2014/main" id="{BA96A5EB-AF0C-A518-A547-D0BDE0329210}"/>
              </a:ext>
            </a:extLst>
          </p:cNvPr>
          <p:cNvSpPr>
            <a:spLocks noGrp="1"/>
          </p:cNvSpPr>
          <p:nvPr>
            <p:ph type="sldNum" sz="quarter" idx="12"/>
          </p:nvPr>
        </p:nvSpPr>
        <p:spPr/>
        <p:txBody>
          <a:bodyPr/>
          <a:lstStyle/>
          <a:p>
            <a:fld id="{1EAF2853-1F3B-4CB4-A469-EEA482916880}" type="slidenum">
              <a:rPr lang="en-US" smtClean="0"/>
              <a:pPr/>
              <a:t>33</a:t>
            </a:fld>
            <a:endParaRPr lang="en-US" sz="2000" dirty="0">
              <a:solidFill>
                <a:schemeClr val="tx1">
                  <a:lumMod val="40000"/>
                  <a:lumOff val="60000"/>
                </a:schemeClr>
              </a:solidFill>
            </a:endParaRPr>
          </a:p>
        </p:txBody>
      </p:sp>
      <p:pic>
        <p:nvPicPr>
          <p:cNvPr id="8194" name="Picture 2" descr="To Get the Most Out of Your Team, Ask Better Questions ...">
            <a:extLst>
              <a:ext uri="{FF2B5EF4-FFF2-40B4-BE49-F238E27FC236}">
                <a16:creationId xmlns:a16="http://schemas.microsoft.com/office/drawing/2014/main" id="{5D8E2196-32AD-EF78-F192-6A0C09388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3536" y="1341913"/>
            <a:ext cx="4552950" cy="455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069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51ED9-7028-F11A-F5B5-5E2BDD01C9D5}"/>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F53A90A5-C195-8E08-9EEB-6BA8EF0CF53C}"/>
              </a:ext>
            </a:extLst>
          </p:cNvPr>
          <p:cNvSpPr>
            <a:spLocks noGrp="1"/>
          </p:cNvSpPr>
          <p:nvPr>
            <p:ph idx="1"/>
          </p:nvPr>
        </p:nvSpPr>
        <p:spPr/>
        <p:txBody>
          <a:bodyPr>
            <a:normAutofit fontScale="92500" lnSpcReduction="10000"/>
          </a:bodyPr>
          <a:lstStyle/>
          <a:p>
            <a:pPr>
              <a:spcBef>
                <a:spcPts val="0"/>
              </a:spcBef>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Abril, D. Washington Post.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Gen Z workers can take criticism. You’re just phrasing it wrong.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latin typeface="Aptos" panose="020B0004020202020204" pitchFamily="34" charset="0"/>
                <a:ea typeface="Aptos" panose="020B0004020202020204" pitchFamily="34" charset="0"/>
                <a:cs typeface="Times New Roman" panose="02020603050405020304" pitchFamily="18" charset="0"/>
              </a:rPr>
              <a:t>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ccessed August 19, 2024</a:t>
            </a:r>
          </a:p>
          <a:p>
            <a:pPr>
              <a:spcBef>
                <a:spcPts val="0"/>
              </a:spcBef>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spcBef>
                <a:spcPts val="0"/>
              </a:spcBef>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Bell, JA.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Five Generations in the Nursing Workforce</a:t>
            </a:r>
            <a:r>
              <a:rPr lang="en-US" sz="1800" i="1" kern="100" dirty="0">
                <a:latin typeface="Aptos" panose="020B0004020202020204" pitchFamily="34" charset="0"/>
                <a:ea typeface="Aptos" panose="020B0004020202020204" pitchFamily="34" charset="0"/>
                <a:cs typeface="Times New Roman" panose="02020603050405020304" pitchFamily="18" charset="0"/>
              </a:rPr>
              <a:t>.</a:t>
            </a:r>
            <a:r>
              <a:rPr lang="en-US" sz="1800" kern="100" dirty="0">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Journal for Nurses in Professional Development. 2013. 29(4): 205-210.</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spcBef>
                <a:spcPts val="0"/>
              </a:spcBef>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Betz, CL.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Generations X, Y and Z</a:t>
            </a:r>
            <a:r>
              <a:rPr lang="en-US" sz="1800" i="1" kern="100" dirty="0">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Journal of Pediatric Nursing. 2019. 44:A7-A8.</a:t>
            </a:r>
          </a:p>
          <a:p>
            <a:pPr marL="0" marR="0">
              <a:spcBef>
                <a:spcPts val="0"/>
              </a:spcBef>
              <a:spcAft>
                <a:spcPts val="0"/>
              </a:spcAft>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spcBef>
                <a:spcPts val="0"/>
              </a:spcBef>
            </a:pP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Eckleberry</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 J, Lick D, and Hunt R.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Is Medical Education Ready for Generation Z?</a:t>
            </a:r>
            <a:r>
              <a:rPr lang="en-US" sz="1800" i="1" kern="100" dirty="0">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Journal of Graduate Medical Education. 2018. (8): 378-381</a:t>
            </a:r>
          </a:p>
          <a:p>
            <a:pPr marL="0" marR="0">
              <a:spcBef>
                <a:spcPts val="0"/>
              </a:spcBef>
              <a:spcAft>
                <a:spcPts val="0"/>
              </a:spcAft>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spcBef>
                <a:spcPts val="0"/>
              </a:spcBef>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Giunta, C.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An Emerging Awareness of Generation Z Students for Higher Education Professors</a:t>
            </a:r>
            <a:r>
              <a:rPr lang="en-US" sz="1800" i="1" kern="100" dirty="0">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Archives of Business Research. 2017;5(4):90-104.</a:t>
            </a:r>
          </a:p>
          <a:p>
            <a:pPr>
              <a:spcBef>
                <a:spcPts val="0"/>
              </a:spcBef>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spcBef>
                <a:spcPts val="0"/>
              </a:spcBef>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Mohr, KAJ and Mohr, ES.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Understanding Generation Z Students to Promote a Contemporary Learning Environment</a:t>
            </a:r>
            <a:r>
              <a:rPr lang="en-US" sz="1800" i="1" kern="100" dirty="0">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Journal on Empowering Teaching Excellence. 2017. 1(1): 84-94.</a:t>
            </a:r>
          </a:p>
          <a:p>
            <a:pPr>
              <a:spcBef>
                <a:spcPts val="0"/>
              </a:spcBef>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Pawlak N, Serafin L,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Czarkowska-Paczek</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latin typeface="Aptos" panose="020B0004020202020204" pitchFamily="34" charset="0"/>
                <a:ea typeface="Aptos" panose="020B0004020202020204" pitchFamily="34" charset="0"/>
                <a:cs typeface="Times New Roman" panose="02020603050405020304" pitchFamily="18" charset="0"/>
              </a:rPr>
              <a:t>.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Analysis of the influence of intergenerational differences on cross-generational cooperation among nurses.</a:t>
            </a:r>
            <a:r>
              <a:rPr lang="en-US" sz="1800" kern="100" dirty="0">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B. JOURNAL.  2022 21(1) 45-49.</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8D50926B-C735-25C5-3072-E91130200783}"/>
              </a:ext>
            </a:extLst>
          </p:cNvPr>
          <p:cNvSpPr>
            <a:spLocks noGrp="1"/>
          </p:cNvSpPr>
          <p:nvPr>
            <p:ph type="sldNum" sz="quarter" idx="12"/>
          </p:nvPr>
        </p:nvSpPr>
        <p:spPr/>
        <p:txBody>
          <a:bodyPr/>
          <a:lstStyle/>
          <a:p>
            <a:fld id="{1EAF2853-1F3B-4CB4-A469-EEA482916880}" type="slidenum">
              <a:rPr lang="en-US" smtClean="0"/>
              <a:pPr/>
              <a:t>34</a:t>
            </a:fld>
            <a:endParaRPr lang="en-US" sz="2000" dirty="0">
              <a:solidFill>
                <a:schemeClr val="tx1">
                  <a:lumMod val="40000"/>
                  <a:lumOff val="60000"/>
                </a:schemeClr>
              </a:solidFill>
            </a:endParaRPr>
          </a:p>
        </p:txBody>
      </p:sp>
    </p:spTree>
    <p:extLst>
      <p:ext uri="{BB962C8B-B14F-4D97-AF65-F5344CB8AC3E}">
        <p14:creationId xmlns:p14="http://schemas.microsoft.com/office/powerpoint/2010/main" val="3741348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5DF88-E56E-E47D-E471-53DCAB466002}"/>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42292C56-6E31-F3F9-4F71-8DAB5D73A8B6}"/>
              </a:ext>
            </a:extLst>
          </p:cNvPr>
          <p:cNvSpPr>
            <a:spLocks noGrp="1"/>
          </p:cNvSpPr>
          <p:nvPr>
            <p:ph idx="1"/>
          </p:nvPr>
        </p:nvSpPr>
        <p:spPr/>
        <p:txBody>
          <a:bodyPr>
            <a:normAutofit fontScale="92500" lnSpcReduction="10000"/>
          </a:bodyPr>
          <a:lstStyle/>
          <a:p>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Heuss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SC,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Zimmerli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L and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Schneeberger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AR. </a:t>
            </a:r>
            <a:r>
              <a:rPr lang="en-US" sz="1800" kern="100" dirty="0">
                <a:latin typeface="Aptos" panose="020B0004020202020204" pitchFamily="34" charset="0"/>
                <a:ea typeface="Aptos" panose="020B0004020202020204" pitchFamily="34" charset="0"/>
                <a:cs typeface="Times New Roman" panose="02020603050405020304" pitchFamily="18" charset="0"/>
              </a:rPr>
              <a:t>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How do physicians from two generations communication with each other?</a:t>
            </a:r>
            <a:r>
              <a:rPr lang="en-US" sz="1800" i="1" kern="100" dirty="0">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Cogent Social Sciences. DOI: 10.1080/23311886.2022.2095745</a:t>
            </a: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spcBef>
                <a:spcPts val="0"/>
              </a:spcBef>
            </a:pP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Rohrich</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RJ and Dayan, E.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Improving Communication with Millennial Patients</a:t>
            </a:r>
            <a:r>
              <a:rPr lang="en-US" sz="1800" i="1" kern="100" dirty="0">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PRS Journal. 2019. DOI: 10.1097/PRS0000000000005857</a:t>
            </a:r>
          </a:p>
          <a:p>
            <a:pPr>
              <a:spcBef>
                <a:spcPts val="0"/>
              </a:spcBef>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spcBef>
                <a:spcPts val="0"/>
              </a:spcBef>
            </a:pP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Shorey</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 Chan V, Rajendran P, and Ang E.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Learning Styles, preferences and needs of Generation Z healthcare students: Scoping review</a:t>
            </a:r>
            <a:r>
              <a:rPr lang="en-US" sz="1800" i="1" kern="100" dirty="0">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Nurse Education in Practice. 2021. 57:1-11.</a:t>
            </a:r>
          </a:p>
          <a:p>
            <a:pPr>
              <a:spcBef>
                <a:spcPts val="0"/>
              </a:spcBef>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spcBef>
                <a:spcPts val="0"/>
              </a:spcBef>
            </a:pP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Spressart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J.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Mind the Gap: Leadership Across Generations.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Law Practice. 2022;48(6).</a:t>
            </a:r>
          </a:p>
          <a:p>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Stutzer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K. </a:t>
            </a:r>
            <a:r>
              <a:rPr lang="en-US" sz="1800" i="1" dirty="0">
                <a:effectLst/>
                <a:latin typeface="Aptos" panose="020B0004020202020204" pitchFamily="34" charset="0"/>
                <a:ea typeface="Aptos" panose="020B0004020202020204" pitchFamily="34" charset="0"/>
                <a:cs typeface="Times New Roman" panose="02020603050405020304" pitchFamily="18" charset="0"/>
              </a:rPr>
              <a:t>Generational Differences and Multigenerational Teamwork.</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Critical Care Nurse. 2019; 39(1):78-81.</a:t>
            </a:r>
          </a:p>
          <a:p>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spcBef>
                <a:spcPts val="0"/>
              </a:spcBef>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Waldman E.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How to Manage a Multi-Generational Team.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Harvard Business Review. 31 August 2021.</a:t>
            </a:r>
          </a:p>
          <a:p>
            <a:pPr>
              <a:spcBef>
                <a:spcPts val="0"/>
              </a:spcBef>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Wieck, KL.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Motivating an Intergenerational Workforce</a:t>
            </a:r>
            <a:r>
              <a:rPr lang="en-US" sz="1800" i="1" kern="100" dirty="0">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Orthopaedic</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Nursing. 2007; 26(6):366-371</a:t>
            </a:r>
          </a:p>
          <a:p>
            <a:r>
              <a:rPr lang="en-US" sz="1800" i="1"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Generation Z - Learning and Teaching Hub</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accessed August 19, 2024</a:t>
            </a:r>
          </a:p>
          <a:p>
            <a:endParaRPr lang="en-US" dirty="0"/>
          </a:p>
        </p:txBody>
      </p:sp>
      <p:sp>
        <p:nvSpPr>
          <p:cNvPr id="4" name="Slide Number Placeholder 3">
            <a:extLst>
              <a:ext uri="{FF2B5EF4-FFF2-40B4-BE49-F238E27FC236}">
                <a16:creationId xmlns:a16="http://schemas.microsoft.com/office/drawing/2014/main" id="{DA898DBF-92D6-1FE1-491D-A8BCB561B5FC}"/>
              </a:ext>
            </a:extLst>
          </p:cNvPr>
          <p:cNvSpPr>
            <a:spLocks noGrp="1"/>
          </p:cNvSpPr>
          <p:nvPr>
            <p:ph type="sldNum" sz="quarter" idx="12"/>
          </p:nvPr>
        </p:nvSpPr>
        <p:spPr/>
        <p:txBody>
          <a:bodyPr/>
          <a:lstStyle/>
          <a:p>
            <a:fld id="{1EAF2853-1F3B-4CB4-A469-EEA482916880}" type="slidenum">
              <a:rPr lang="en-US" smtClean="0"/>
              <a:pPr/>
              <a:t>35</a:t>
            </a:fld>
            <a:endParaRPr lang="en-US" sz="2000" dirty="0">
              <a:solidFill>
                <a:schemeClr val="tx1">
                  <a:lumMod val="40000"/>
                  <a:lumOff val="60000"/>
                </a:schemeClr>
              </a:solidFill>
            </a:endParaRPr>
          </a:p>
        </p:txBody>
      </p:sp>
    </p:spTree>
    <p:extLst>
      <p:ext uri="{BB962C8B-B14F-4D97-AF65-F5344CB8AC3E}">
        <p14:creationId xmlns:p14="http://schemas.microsoft.com/office/powerpoint/2010/main" val="220049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092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56D67-1822-422C-7624-F5773686FB16}"/>
              </a:ext>
            </a:extLst>
          </p:cNvPr>
          <p:cNvSpPr>
            <a:spLocks noGrp="1"/>
          </p:cNvSpPr>
          <p:nvPr>
            <p:ph type="title"/>
          </p:nvPr>
        </p:nvSpPr>
        <p:spPr/>
        <p:txBody>
          <a:bodyPr>
            <a:normAutofit fontScale="90000"/>
          </a:bodyPr>
          <a:lstStyle/>
          <a:p>
            <a:r>
              <a:rPr lang="en-US" dirty="0"/>
              <a:t>Effective communication saves lives and prevents harm</a:t>
            </a:r>
          </a:p>
        </p:txBody>
      </p:sp>
      <p:sp>
        <p:nvSpPr>
          <p:cNvPr id="4" name="Slide Number Placeholder 3">
            <a:extLst>
              <a:ext uri="{FF2B5EF4-FFF2-40B4-BE49-F238E27FC236}">
                <a16:creationId xmlns:a16="http://schemas.microsoft.com/office/drawing/2014/main" id="{141D969E-FC73-49CD-E51D-024463BFDA0E}"/>
              </a:ext>
            </a:extLst>
          </p:cNvPr>
          <p:cNvSpPr>
            <a:spLocks noGrp="1"/>
          </p:cNvSpPr>
          <p:nvPr>
            <p:ph type="sldNum" sz="quarter" idx="12"/>
          </p:nvPr>
        </p:nvSpPr>
        <p:spPr/>
        <p:txBody>
          <a:bodyPr/>
          <a:lstStyle/>
          <a:p>
            <a:fld id="{1EAF2853-1F3B-4CB4-A469-EEA482916880}" type="slidenum">
              <a:rPr lang="en-US" smtClean="0"/>
              <a:pPr/>
              <a:t>4</a:t>
            </a:fld>
            <a:endParaRPr lang="en-US" sz="2000" dirty="0">
              <a:solidFill>
                <a:schemeClr val="tx1">
                  <a:lumMod val="40000"/>
                  <a:lumOff val="60000"/>
                </a:schemeClr>
              </a:solidFill>
            </a:endParaRPr>
          </a:p>
        </p:txBody>
      </p:sp>
      <p:pic>
        <p:nvPicPr>
          <p:cNvPr id="6" name="Picture 5">
            <a:extLst>
              <a:ext uri="{FF2B5EF4-FFF2-40B4-BE49-F238E27FC236}">
                <a16:creationId xmlns:a16="http://schemas.microsoft.com/office/drawing/2014/main" id="{54F90F70-0418-90BA-4043-DBCD0C5A12CA}"/>
              </a:ext>
            </a:extLst>
          </p:cNvPr>
          <p:cNvPicPr>
            <a:picLocks noChangeAspect="1"/>
          </p:cNvPicPr>
          <p:nvPr/>
        </p:nvPicPr>
        <p:blipFill>
          <a:blip r:embed="rId3"/>
          <a:stretch>
            <a:fillRect/>
          </a:stretch>
        </p:blipFill>
        <p:spPr>
          <a:xfrm>
            <a:off x="2542971" y="1572461"/>
            <a:ext cx="7106057" cy="3979392"/>
          </a:xfrm>
          <a:prstGeom prst="rect">
            <a:avLst/>
          </a:prstGeom>
        </p:spPr>
      </p:pic>
    </p:spTree>
    <p:extLst>
      <p:ext uri="{BB962C8B-B14F-4D97-AF65-F5344CB8AC3E}">
        <p14:creationId xmlns:p14="http://schemas.microsoft.com/office/powerpoint/2010/main" val="483174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150B6-1FE0-46D4-7BAB-7D42E5ADF29A}"/>
              </a:ext>
            </a:extLst>
          </p:cNvPr>
          <p:cNvSpPr>
            <a:spLocks noGrp="1"/>
          </p:cNvSpPr>
          <p:nvPr>
            <p:ph type="title"/>
          </p:nvPr>
        </p:nvSpPr>
        <p:spPr/>
        <p:txBody>
          <a:bodyPr/>
          <a:lstStyle/>
          <a:p>
            <a:r>
              <a:rPr lang="en-US" dirty="0"/>
              <a:t>The Multigenerational Healthcare Workforce</a:t>
            </a:r>
          </a:p>
        </p:txBody>
      </p:sp>
      <p:sp>
        <p:nvSpPr>
          <p:cNvPr id="4" name="Slide Number Placeholder 3">
            <a:extLst>
              <a:ext uri="{FF2B5EF4-FFF2-40B4-BE49-F238E27FC236}">
                <a16:creationId xmlns:a16="http://schemas.microsoft.com/office/drawing/2014/main" id="{0969144F-C77A-2B5E-F399-916EAC0D15ED}"/>
              </a:ext>
            </a:extLst>
          </p:cNvPr>
          <p:cNvSpPr>
            <a:spLocks noGrp="1"/>
          </p:cNvSpPr>
          <p:nvPr>
            <p:ph type="sldNum" sz="quarter" idx="12"/>
          </p:nvPr>
        </p:nvSpPr>
        <p:spPr/>
        <p:txBody>
          <a:bodyPr/>
          <a:lstStyle/>
          <a:p>
            <a:fld id="{1EAF2853-1F3B-4CB4-A469-EEA482916880}" type="slidenum">
              <a:rPr lang="en-US" smtClean="0"/>
              <a:pPr/>
              <a:t>5</a:t>
            </a:fld>
            <a:endParaRPr lang="en-US" sz="2000" dirty="0">
              <a:solidFill>
                <a:schemeClr val="tx1">
                  <a:lumMod val="40000"/>
                  <a:lumOff val="60000"/>
                </a:schemeClr>
              </a:solidFill>
            </a:endParaRPr>
          </a:p>
        </p:txBody>
      </p:sp>
      <p:grpSp>
        <p:nvGrpSpPr>
          <p:cNvPr id="7" name="Group 6">
            <a:extLst>
              <a:ext uri="{FF2B5EF4-FFF2-40B4-BE49-F238E27FC236}">
                <a16:creationId xmlns:a16="http://schemas.microsoft.com/office/drawing/2014/main" id="{2F0ABC67-C15F-1523-AFC7-C5DB91B543AC}"/>
              </a:ext>
            </a:extLst>
          </p:cNvPr>
          <p:cNvGrpSpPr/>
          <p:nvPr/>
        </p:nvGrpSpPr>
        <p:grpSpPr>
          <a:xfrm>
            <a:off x="999301" y="3413890"/>
            <a:ext cx="11310961" cy="1961648"/>
            <a:chOff x="1066600" y="4668564"/>
            <a:chExt cx="11310961" cy="1961648"/>
          </a:xfrm>
        </p:grpSpPr>
        <p:sp>
          <p:nvSpPr>
            <p:cNvPr id="8" name="Text 1">
              <a:extLst>
                <a:ext uri="{FF2B5EF4-FFF2-40B4-BE49-F238E27FC236}">
                  <a16:creationId xmlns:a16="http://schemas.microsoft.com/office/drawing/2014/main" id="{C74B2789-CD69-5972-FCA5-2DEBF3918917}"/>
                </a:ext>
              </a:extLst>
            </p:cNvPr>
            <p:cNvSpPr/>
            <p:nvPr/>
          </p:nvSpPr>
          <p:spPr>
            <a:xfrm>
              <a:off x="1091917" y="4668564"/>
              <a:ext cx="2835235" cy="354330"/>
            </a:xfrm>
            <a:prstGeom prst="rect">
              <a:avLst/>
            </a:prstGeom>
            <a:noFill/>
            <a:ln/>
          </p:spPr>
          <p:txBody>
            <a:bodyPr wrap="none" lIns="0" tIns="0" rIns="0" bIns="0" rtlCol="0" anchor="t"/>
            <a:lstStyle/>
            <a:p>
              <a:pPr marL="0" indent="0">
                <a:lnSpc>
                  <a:spcPts val="2750"/>
                </a:lnSpc>
                <a:buNone/>
              </a:pPr>
              <a:r>
                <a:rPr lang="en-US" sz="2400" b="1" dirty="0">
                  <a:solidFill>
                    <a:srgbClr val="5C4E3D"/>
                  </a:solidFill>
                  <a:latin typeface="Kanit"/>
                  <a:ea typeface="Libre Baskerville" pitchFamily="34" charset="-122"/>
                  <a:cs typeface="Libre Baskerville" pitchFamily="34" charset="-120"/>
                </a:rPr>
                <a:t>Four Generations</a:t>
              </a:r>
              <a:endParaRPr lang="en-US" sz="2400" b="1" dirty="0">
                <a:latin typeface="Kanit"/>
              </a:endParaRPr>
            </a:p>
          </p:txBody>
        </p:sp>
        <p:sp>
          <p:nvSpPr>
            <p:cNvPr id="9" name="Text 2">
              <a:extLst>
                <a:ext uri="{FF2B5EF4-FFF2-40B4-BE49-F238E27FC236}">
                  <a16:creationId xmlns:a16="http://schemas.microsoft.com/office/drawing/2014/main" id="{2805D678-DFF6-6C6F-3F00-4E29FD04AEE2}"/>
                </a:ext>
              </a:extLst>
            </p:cNvPr>
            <p:cNvSpPr/>
            <p:nvPr/>
          </p:nvSpPr>
          <p:spPr>
            <a:xfrm>
              <a:off x="1066600" y="5178602"/>
              <a:ext cx="3133362" cy="1451610"/>
            </a:xfrm>
            <a:prstGeom prst="rect">
              <a:avLst/>
            </a:prstGeom>
            <a:noFill/>
            <a:ln/>
          </p:spPr>
          <p:txBody>
            <a:bodyPr wrap="square" lIns="0" tIns="0" rIns="0" bIns="0" rtlCol="0" anchor="t"/>
            <a:lstStyle/>
            <a:p>
              <a:pPr marL="0" indent="0">
                <a:lnSpc>
                  <a:spcPts val="2850"/>
                </a:lnSpc>
                <a:buNone/>
              </a:pPr>
              <a:r>
                <a:rPr lang="en-US" dirty="0">
                  <a:solidFill>
                    <a:srgbClr val="454240"/>
                  </a:solidFill>
                  <a:latin typeface="Kanit"/>
                  <a:ea typeface="DM Sans" pitchFamily="34" charset="-122"/>
                  <a:cs typeface="DM Sans" pitchFamily="34" charset="-120"/>
                </a:rPr>
                <a:t>Four generations are currently in the workforce. These generations include Baby Boomers, Generation X, Millennials (Generation Y) and Generation Z.</a:t>
              </a:r>
              <a:endParaRPr lang="en-US" dirty="0">
                <a:latin typeface="Kanit"/>
              </a:endParaRPr>
            </a:p>
          </p:txBody>
        </p:sp>
        <p:sp>
          <p:nvSpPr>
            <p:cNvPr id="10" name="Text 3">
              <a:extLst>
                <a:ext uri="{FF2B5EF4-FFF2-40B4-BE49-F238E27FC236}">
                  <a16:creationId xmlns:a16="http://schemas.microsoft.com/office/drawing/2014/main" id="{0784ADA1-60F5-F4D8-5C84-A3A5F22D3BF4}"/>
                </a:ext>
              </a:extLst>
            </p:cNvPr>
            <p:cNvSpPr/>
            <p:nvPr/>
          </p:nvSpPr>
          <p:spPr>
            <a:xfrm>
              <a:off x="4745681" y="4674337"/>
              <a:ext cx="2835235" cy="354330"/>
            </a:xfrm>
            <a:prstGeom prst="rect">
              <a:avLst/>
            </a:prstGeom>
            <a:noFill/>
            <a:ln/>
          </p:spPr>
          <p:txBody>
            <a:bodyPr wrap="none" lIns="0" tIns="0" rIns="0" bIns="0" rtlCol="0" anchor="t"/>
            <a:lstStyle/>
            <a:p>
              <a:pPr marL="0" indent="0">
                <a:lnSpc>
                  <a:spcPts val="2750"/>
                </a:lnSpc>
                <a:buNone/>
              </a:pPr>
              <a:r>
                <a:rPr lang="en-US" sz="2400" b="1" dirty="0">
                  <a:solidFill>
                    <a:srgbClr val="5C4E3D"/>
                  </a:solidFill>
                  <a:latin typeface="Kanit"/>
                  <a:ea typeface="Libre Baskerville" pitchFamily="34" charset="-122"/>
                  <a:cs typeface="Libre Baskerville" pitchFamily="34" charset="-120"/>
                </a:rPr>
                <a:t>Unique Values</a:t>
              </a:r>
              <a:endParaRPr lang="en-US" sz="2400" b="1" dirty="0">
                <a:latin typeface="Kanit"/>
              </a:endParaRPr>
            </a:p>
          </p:txBody>
        </p:sp>
        <p:sp>
          <p:nvSpPr>
            <p:cNvPr id="11" name="Text 4">
              <a:extLst>
                <a:ext uri="{FF2B5EF4-FFF2-40B4-BE49-F238E27FC236}">
                  <a16:creationId xmlns:a16="http://schemas.microsoft.com/office/drawing/2014/main" id="{6A7D7537-7DD7-415C-07DF-ADC69D32DDFF}"/>
                </a:ext>
              </a:extLst>
            </p:cNvPr>
            <p:cNvSpPr/>
            <p:nvPr/>
          </p:nvSpPr>
          <p:spPr>
            <a:xfrm>
              <a:off x="4745681" y="5178602"/>
              <a:ext cx="3133362" cy="1451610"/>
            </a:xfrm>
            <a:prstGeom prst="rect">
              <a:avLst/>
            </a:prstGeom>
            <a:noFill/>
            <a:ln/>
          </p:spPr>
          <p:txBody>
            <a:bodyPr wrap="square" lIns="0" tIns="0" rIns="0" bIns="0" rtlCol="0" anchor="t"/>
            <a:lstStyle/>
            <a:p>
              <a:pPr marL="0" indent="0">
                <a:lnSpc>
                  <a:spcPts val="2850"/>
                </a:lnSpc>
                <a:buNone/>
              </a:pPr>
              <a:r>
                <a:rPr lang="en-US" dirty="0">
                  <a:solidFill>
                    <a:srgbClr val="454240"/>
                  </a:solidFill>
                  <a:latin typeface="Kanit"/>
                  <a:ea typeface="DM Sans" pitchFamily="34" charset="-122"/>
                  <a:cs typeface="DM Sans" pitchFamily="34" charset="-120"/>
                </a:rPr>
                <a:t>Each generation possesses unique values. They also have distinct communication styles and work approaches.</a:t>
              </a:r>
              <a:endParaRPr lang="en-US" dirty="0">
                <a:latin typeface="Kanit"/>
              </a:endParaRPr>
            </a:p>
          </p:txBody>
        </p:sp>
        <p:sp>
          <p:nvSpPr>
            <p:cNvPr id="12" name="Text 5">
              <a:extLst>
                <a:ext uri="{FF2B5EF4-FFF2-40B4-BE49-F238E27FC236}">
                  <a16:creationId xmlns:a16="http://schemas.microsoft.com/office/drawing/2014/main" id="{5473D8B3-AEE2-ED30-4BD9-7C92B1859969}"/>
                </a:ext>
              </a:extLst>
            </p:cNvPr>
            <p:cNvSpPr/>
            <p:nvPr/>
          </p:nvSpPr>
          <p:spPr>
            <a:xfrm>
              <a:off x="8399445" y="4668564"/>
              <a:ext cx="3978116" cy="708660"/>
            </a:xfrm>
            <a:prstGeom prst="rect">
              <a:avLst/>
            </a:prstGeom>
            <a:noFill/>
            <a:ln/>
          </p:spPr>
          <p:txBody>
            <a:bodyPr wrap="square" lIns="0" tIns="0" rIns="0" bIns="0" rtlCol="0" anchor="t"/>
            <a:lstStyle/>
            <a:p>
              <a:pPr marL="0" indent="0">
                <a:lnSpc>
                  <a:spcPts val="2750"/>
                </a:lnSpc>
                <a:buNone/>
              </a:pPr>
              <a:r>
                <a:rPr lang="en-US" sz="2400" b="1" dirty="0">
                  <a:solidFill>
                    <a:srgbClr val="5C4E3D"/>
                  </a:solidFill>
                  <a:latin typeface="Kanit"/>
                  <a:ea typeface="Libre Baskerville" pitchFamily="34" charset="-122"/>
                  <a:cs typeface="Libre Baskerville" pitchFamily="34" charset="-120"/>
                </a:rPr>
                <a:t>Challenges &amp; Opportunities</a:t>
              </a:r>
              <a:endParaRPr lang="en-US" sz="2400" b="1" dirty="0">
                <a:latin typeface="Kanit"/>
              </a:endParaRPr>
            </a:p>
          </p:txBody>
        </p:sp>
        <p:sp>
          <p:nvSpPr>
            <p:cNvPr id="13" name="Text 6">
              <a:extLst>
                <a:ext uri="{FF2B5EF4-FFF2-40B4-BE49-F238E27FC236}">
                  <a16:creationId xmlns:a16="http://schemas.microsoft.com/office/drawing/2014/main" id="{4F66802F-E9FE-CAAF-2D33-059D7AF14681}"/>
                </a:ext>
              </a:extLst>
            </p:cNvPr>
            <p:cNvSpPr/>
            <p:nvPr/>
          </p:nvSpPr>
          <p:spPr>
            <a:xfrm>
              <a:off x="8399445" y="5178602"/>
              <a:ext cx="2731669" cy="1451610"/>
            </a:xfrm>
            <a:prstGeom prst="rect">
              <a:avLst/>
            </a:prstGeom>
            <a:noFill/>
            <a:ln/>
          </p:spPr>
          <p:txBody>
            <a:bodyPr wrap="square" lIns="0" tIns="0" rIns="0" bIns="0" rtlCol="0" anchor="t"/>
            <a:lstStyle/>
            <a:p>
              <a:pPr marL="0" indent="0">
                <a:lnSpc>
                  <a:spcPts val="2850"/>
                </a:lnSpc>
                <a:buNone/>
              </a:pPr>
              <a:r>
                <a:rPr lang="en-US" dirty="0">
                  <a:solidFill>
                    <a:srgbClr val="454240"/>
                  </a:solidFill>
                  <a:latin typeface="Kanit"/>
                  <a:ea typeface="DM Sans" pitchFamily="34" charset="-122"/>
                  <a:cs typeface="DM Sans" pitchFamily="34" charset="-120"/>
                </a:rPr>
                <a:t>Generational diversity creates both challenges and opportunities. These impact team dynamics and patient care.</a:t>
              </a:r>
              <a:endParaRPr lang="en-US" dirty="0">
                <a:latin typeface="Kanit"/>
              </a:endParaRPr>
            </a:p>
          </p:txBody>
        </p:sp>
      </p:grpSp>
      <p:pic>
        <p:nvPicPr>
          <p:cNvPr id="2058" name="Picture 10" descr="Engage 4 Generations in the Workplace | Free Infographic | Visix">
            <a:extLst>
              <a:ext uri="{FF2B5EF4-FFF2-40B4-BE49-F238E27FC236}">
                <a16:creationId xmlns:a16="http://schemas.microsoft.com/office/drawing/2014/main" id="{73ADCEDC-1C20-849C-1ACD-553FA1E639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464" b="4030"/>
          <a:stretch/>
        </p:blipFill>
        <p:spPr bwMode="auto">
          <a:xfrm>
            <a:off x="2546073" y="1300005"/>
            <a:ext cx="7099854" cy="1768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095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150B6-1FE0-46D4-7BAB-7D42E5ADF29A}"/>
              </a:ext>
            </a:extLst>
          </p:cNvPr>
          <p:cNvSpPr>
            <a:spLocks noGrp="1"/>
          </p:cNvSpPr>
          <p:nvPr>
            <p:ph type="title"/>
          </p:nvPr>
        </p:nvSpPr>
        <p:spPr/>
        <p:txBody>
          <a:bodyPr/>
          <a:lstStyle/>
          <a:p>
            <a:r>
              <a:rPr lang="en-US"/>
              <a:t>Challenges in Intergenerational Communication</a:t>
            </a:r>
            <a:endParaRPr lang="en-US" dirty="0"/>
          </a:p>
        </p:txBody>
      </p:sp>
      <p:sp>
        <p:nvSpPr>
          <p:cNvPr id="4" name="Slide Number Placeholder 3">
            <a:extLst>
              <a:ext uri="{FF2B5EF4-FFF2-40B4-BE49-F238E27FC236}">
                <a16:creationId xmlns:a16="http://schemas.microsoft.com/office/drawing/2014/main" id="{0969144F-C77A-2B5E-F399-916EAC0D15ED}"/>
              </a:ext>
            </a:extLst>
          </p:cNvPr>
          <p:cNvSpPr>
            <a:spLocks noGrp="1"/>
          </p:cNvSpPr>
          <p:nvPr>
            <p:ph type="sldNum" sz="quarter" idx="12"/>
          </p:nvPr>
        </p:nvSpPr>
        <p:spPr/>
        <p:txBody>
          <a:bodyPr/>
          <a:lstStyle/>
          <a:p>
            <a:fld id="{1EAF2853-1F3B-4CB4-A469-EEA482916880}" type="slidenum">
              <a:rPr lang="en-US" smtClean="0"/>
              <a:pPr/>
              <a:t>6</a:t>
            </a:fld>
            <a:endParaRPr lang="en-US" sz="2000" dirty="0">
              <a:solidFill>
                <a:schemeClr val="tx1">
                  <a:lumMod val="40000"/>
                  <a:lumOff val="60000"/>
                </a:schemeClr>
              </a:solidFill>
            </a:endParaRPr>
          </a:p>
        </p:txBody>
      </p:sp>
      <p:grpSp>
        <p:nvGrpSpPr>
          <p:cNvPr id="7" name="Group 6">
            <a:extLst>
              <a:ext uri="{FF2B5EF4-FFF2-40B4-BE49-F238E27FC236}">
                <a16:creationId xmlns:a16="http://schemas.microsoft.com/office/drawing/2014/main" id="{2F0ABC67-C15F-1523-AFC7-C5DB91B543AC}"/>
              </a:ext>
            </a:extLst>
          </p:cNvPr>
          <p:cNvGrpSpPr/>
          <p:nvPr/>
        </p:nvGrpSpPr>
        <p:grpSpPr>
          <a:xfrm>
            <a:off x="914401" y="1842250"/>
            <a:ext cx="8153646" cy="2147054"/>
            <a:chOff x="793790" y="3773329"/>
            <a:chExt cx="11343836" cy="2147054"/>
          </a:xfrm>
        </p:grpSpPr>
        <p:sp>
          <p:nvSpPr>
            <p:cNvPr id="8" name="Text 1">
              <a:extLst>
                <a:ext uri="{FF2B5EF4-FFF2-40B4-BE49-F238E27FC236}">
                  <a16:creationId xmlns:a16="http://schemas.microsoft.com/office/drawing/2014/main" id="{C74B2789-CD69-5972-FCA5-2DEBF3918917}"/>
                </a:ext>
              </a:extLst>
            </p:cNvPr>
            <p:cNvSpPr/>
            <p:nvPr/>
          </p:nvSpPr>
          <p:spPr>
            <a:xfrm>
              <a:off x="793790" y="3781612"/>
              <a:ext cx="2835235" cy="354330"/>
            </a:xfrm>
            <a:prstGeom prst="rect">
              <a:avLst/>
            </a:prstGeom>
            <a:noFill/>
            <a:ln/>
          </p:spPr>
          <p:txBody>
            <a:bodyPr wrap="none" lIns="0" tIns="0" rIns="0" bIns="0" rtlCol="0" anchor="t"/>
            <a:lstStyle/>
            <a:p>
              <a:pPr marL="0" indent="0">
                <a:lnSpc>
                  <a:spcPts val="2750"/>
                </a:lnSpc>
                <a:buNone/>
              </a:pPr>
              <a:r>
                <a:rPr lang="en-US" sz="2400" b="1" dirty="0">
                  <a:solidFill>
                    <a:srgbClr val="5C4E3D"/>
                  </a:solidFill>
                  <a:latin typeface="Kanit"/>
                  <a:ea typeface="Libre Baskerville" pitchFamily="34" charset="-122"/>
                  <a:cs typeface="Libre Baskerville" pitchFamily="34" charset="-120"/>
                </a:rPr>
                <a:t>Stereotyping</a:t>
              </a:r>
              <a:endParaRPr lang="en-US" sz="2400" b="1" dirty="0">
                <a:latin typeface="Kanit"/>
              </a:endParaRPr>
            </a:p>
          </p:txBody>
        </p:sp>
        <p:sp>
          <p:nvSpPr>
            <p:cNvPr id="9" name="Text 2">
              <a:extLst>
                <a:ext uri="{FF2B5EF4-FFF2-40B4-BE49-F238E27FC236}">
                  <a16:creationId xmlns:a16="http://schemas.microsoft.com/office/drawing/2014/main" id="{2805D678-DFF6-6C6F-3F00-4E29FD04AEE2}"/>
                </a:ext>
              </a:extLst>
            </p:cNvPr>
            <p:cNvSpPr/>
            <p:nvPr/>
          </p:nvSpPr>
          <p:spPr>
            <a:xfrm>
              <a:off x="793790" y="4468773"/>
              <a:ext cx="3133362" cy="1451610"/>
            </a:xfrm>
            <a:prstGeom prst="rect">
              <a:avLst/>
            </a:prstGeom>
            <a:noFill/>
            <a:ln/>
          </p:spPr>
          <p:txBody>
            <a:bodyPr wrap="square" lIns="0" tIns="0" rIns="0" bIns="0" rtlCol="0" anchor="t"/>
            <a:lstStyle/>
            <a:p>
              <a:pPr marL="0" indent="0">
                <a:lnSpc>
                  <a:spcPts val="2850"/>
                </a:lnSpc>
                <a:buNone/>
              </a:pPr>
              <a:r>
                <a:rPr lang="en-US" dirty="0">
                  <a:solidFill>
                    <a:srgbClr val="454240"/>
                  </a:solidFill>
                  <a:latin typeface="Kanit"/>
                  <a:ea typeface="DM Sans" pitchFamily="34" charset="-122"/>
                  <a:cs typeface="DM Sans" pitchFamily="34" charset="-120"/>
                </a:rPr>
                <a:t>Slacker</a:t>
              </a:r>
            </a:p>
            <a:p>
              <a:pPr marL="0" indent="0">
                <a:lnSpc>
                  <a:spcPts val="2850"/>
                </a:lnSpc>
                <a:buNone/>
              </a:pPr>
              <a:r>
                <a:rPr lang="en-US" dirty="0">
                  <a:solidFill>
                    <a:srgbClr val="454240"/>
                  </a:solidFill>
                  <a:latin typeface="Kanit"/>
                </a:rPr>
                <a:t>Workaholic</a:t>
              </a:r>
            </a:p>
            <a:p>
              <a:pPr marL="0" indent="0">
                <a:lnSpc>
                  <a:spcPts val="2850"/>
                </a:lnSpc>
                <a:buNone/>
              </a:pPr>
              <a:r>
                <a:rPr lang="en-US" dirty="0">
                  <a:solidFill>
                    <a:srgbClr val="454240"/>
                  </a:solidFill>
                  <a:latin typeface="Kanit"/>
                </a:rPr>
                <a:t>Clueless</a:t>
              </a:r>
            </a:p>
            <a:p>
              <a:pPr marL="0" indent="0">
                <a:lnSpc>
                  <a:spcPts val="2850"/>
                </a:lnSpc>
                <a:buNone/>
              </a:pPr>
              <a:r>
                <a:rPr lang="en-US" dirty="0">
                  <a:solidFill>
                    <a:srgbClr val="454240"/>
                  </a:solidFill>
                  <a:latin typeface="Kanit"/>
                </a:rPr>
                <a:t>Out of touch</a:t>
              </a:r>
            </a:p>
            <a:p>
              <a:pPr marL="0" indent="0">
                <a:lnSpc>
                  <a:spcPts val="2850"/>
                </a:lnSpc>
                <a:buNone/>
              </a:pPr>
              <a:r>
                <a:rPr lang="en-US" dirty="0">
                  <a:solidFill>
                    <a:srgbClr val="454240"/>
                  </a:solidFill>
                  <a:latin typeface="Kanit"/>
                </a:rPr>
                <a:t>Older people can’t change</a:t>
              </a:r>
            </a:p>
            <a:p>
              <a:pPr marL="0" indent="0">
                <a:lnSpc>
                  <a:spcPts val="2850"/>
                </a:lnSpc>
                <a:buNone/>
              </a:pPr>
              <a:r>
                <a:rPr lang="en-US" dirty="0">
                  <a:solidFill>
                    <a:srgbClr val="454240"/>
                  </a:solidFill>
                  <a:latin typeface="Kanit"/>
                </a:rPr>
                <a:t>Young people are lazy</a:t>
              </a:r>
            </a:p>
          </p:txBody>
        </p:sp>
        <p:sp>
          <p:nvSpPr>
            <p:cNvPr id="10" name="Text 3">
              <a:extLst>
                <a:ext uri="{FF2B5EF4-FFF2-40B4-BE49-F238E27FC236}">
                  <a16:creationId xmlns:a16="http://schemas.microsoft.com/office/drawing/2014/main" id="{0784ADA1-60F5-F4D8-5C84-A3A5F22D3BF4}"/>
                </a:ext>
              </a:extLst>
            </p:cNvPr>
            <p:cNvSpPr/>
            <p:nvPr/>
          </p:nvSpPr>
          <p:spPr>
            <a:xfrm>
              <a:off x="3789132" y="3781612"/>
              <a:ext cx="2835235" cy="354330"/>
            </a:xfrm>
            <a:prstGeom prst="rect">
              <a:avLst/>
            </a:prstGeom>
            <a:noFill/>
            <a:ln/>
          </p:spPr>
          <p:txBody>
            <a:bodyPr wrap="none" lIns="0" tIns="0" rIns="0" bIns="0" rtlCol="0" anchor="t"/>
            <a:lstStyle/>
            <a:p>
              <a:pPr marL="0" indent="0">
                <a:lnSpc>
                  <a:spcPts val="2750"/>
                </a:lnSpc>
                <a:buNone/>
              </a:pPr>
              <a:r>
                <a:rPr lang="en-US" sz="2400" b="1" dirty="0">
                  <a:latin typeface="Kanit"/>
                </a:rPr>
                <a:t>Differing expectations</a:t>
              </a:r>
            </a:p>
          </p:txBody>
        </p:sp>
        <p:sp>
          <p:nvSpPr>
            <p:cNvPr id="11" name="Text 4">
              <a:extLst>
                <a:ext uri="{FF2B5EF4-FFF2-40B4-BE49-F238E27FC236}">
                  <a16:creationId xmlns:a16="http://schemas.microsoft.com/office/drawing/2014/main" id="{6A7D7537-7DD7-415C-07DF-ADC69D32DDFF}"/>
                </a:ext>
              </a:extLst>
            </p:cNvPr>
            <p:cNvSpPr/>
            <p:nvPr/>
          </p:nvSpPr>
          <p:spPr>
            <a:xfrm>
              <a:off x="3858271" y="4468773"/>
              <a:ext cx="3133362" cy="1451610"/>
            </a:xfrm>
            <a:prstGeom prst="rect">
              <a:avLst/>
            </a:prstGeom>
            <a:noFill/>
            <a:ln/>
          </p:spPr>
          <p:txBody>
            <a:bodyPr wrap="square" lIns="0" tIns="0" rIns="0" bIns="0" rtlCol="0" anchor="t"/>
            <a:lstStyle/>
            <a:p>
              <a:pPr marL="0" indent="0">
                <a:lnSpc>
                  <a:spcPts val="2850"/>
                </a:lnSpc>
                <a:buNone/>
              </a:pPr>
              <a:r>
                <a:rPr lang="en-US" dirty="0">
                  <a:solidFill>
                    <a:srgbClr val="454240"/>
                  </a:solidFill>
                  <a:latin typeface="Kanit"/>
                  <a:ea typeface="DM Sans" pitchFamily="34" charset="-122"/>
                  <a:cs typeface="DM Sans" pitchFamily="34" charset="-120"/>
                </a:rPr>
                <a:t>Loyalty to employer</a:t>
              </a:r>
            </a:p>
            <a:p>
              <a:pPr marL="0" indent="0">
                <a:lnSpc>
                  <a:spcPts val="2850"/>
                </a:lnSpc>
                <a:buNone/>
              </a:pPr>
              <a:r>
                <a:rPr lang="en-US" dirty="0">
                  <a:solidFill>
                    <a:srgbClr val="454240"/>
                  </a:solidFill>
                  <a:latin typeface="Kanit"/>
                </a:rPr>
                <a:t>Work-life balance</a:t>
              </a:r>
            </a:p>
            <a:p>
              <a:pPr marL="0" indent="0">
                <a:lnSpc>
                  <a:spcPts val="2850"/>
                </a:lnSpc>
                <a:buNone/>
              </a:pPr>
              <a:r>
                <a:rPr lang="en-US" dirty="0">
                  <a:solidFill>
                    <a:srgbClr val="454240"/>
                  </a:solidFill>
                  <a:latin typeface="Kanit"/>
                </a:rPr>
                <a:t>Leadership structure and expectations</a:t>
              </a:r>
            </a:p>
            <a:p>
              <a:pPr marL="0" indent="0">
                <a:lnSpc>
                  <a:spcPts val="2850"/>
                </a:lnSpc>
                <a:buNone/>
              </a:pPr>
              <a:r>
                <a:rPr lang="en-US" dirty="0">
                  <a:solidFill>
                    <a:srgbClr val="454240"/>
                  </a:solidFill>
                  <a:latin typeface="Kanit"/>
                </a:rPr>
                <a:t>Feedback</a:t>
              </a:r>
              <a:endParaRPr lang="en-US" dirty="0">
                <a:latin typeface="Kanit"/>
              </a:endParaRPr>
            </a:p>
          </p:txBody>
        </p:sp>
        <p:sp>
          <p:nvSpPr>
            <p:cNvPr id="12" name="Text 5">
              <a:extLst>
                <a:ext uri="{FF2B5EF4-FFF2-40B4-BE49-F238E27FC236}">
                  <a16:creationId xmlns:a16="http://schemas.microsoft.com/office/drawing/2014/main" id="{5473D8B3-AEE2-ED30-4BD9-7C92B1859969}"/>
                </a:ext>
              </a:extLst>
            </p:cNvPr>
            <p:cNvSpPr/>
            <p:nvPr/>
          </p:nvSpPr>
          <p:spPr>
            <a:xfrm>
              <a:off x="8159511" y="3773329"/>
              <a:ext cx="3978115" cy="708660"/>
            </a:xfrm>
            <a:prstGeom prst="rect">
              <a:avLst/>
            </a:prstGeom>
            <a:noFill/>
            <a:ln/>
          </p:spPr>
          <p:txBody>
            <a:bodyPr wrap="square" lIns="0" tIns="0" rIns="0" bIns="0" rtlCol="0" anchor="t"/>
            <a:lstStyle/>
            <a:p>
              <a:pPr marL="0" indent="0">
                <a:lnSpc>
                  <a:spcPts val="2750"/>
                </a:lnSpc>
                <a:buNone/>
              </a:pPr>
              <a:r>
                <a:rPr lang="en-US" sz="2400" b="1" dirty="0">
                  <a:solidFill>
                    <a:srgbClr val="5C4E3D"/>
                  </a:solidFill>
                  <a:latin typeface="Kanit"/>
                  <a:ea typeface="Libre Baskerville" pitchFamily="34" charset="-122"/>
                  <a:cs typeface="Libre Baskerville" pitchFamily="34" charset="-120"/>
                </a:rPr>
                <a:t>Communications Preferences</a:t>
              </a:r>
              <a:endParaRPr lang="en-US" sz="2400" b="1" dirty="0">
                <a:latin typeface="Kanit"/>
              </a:endParaRPr>
            </a:p>
          </p:txBody>
        </p:sp>
        <p:sp>
          <p:nvSpPr>
            <p:cNvPr id="13" name="Text 6">
              <a:extLst>
                <a:ext uri="{FF2B5EF4-FFF2-40B4-BE49-F238E27FC236}">
                  <a16:creationId xmlns:a16="http://schemas.microsoft.com/office/drawing/2014/main" id="{4F66802F-E9FE-CAAF-2D33-059D7AF14681}"/>
                </a:ext>
              </a:extLst>
            </p:cNvPr>
            <p:cNvSpPr/>
            <p:nvPr/>
          </p:nvSpPr>
          <p:spPr>
            <a:xfrm>
              <a:off x="8159511" y="4468773"/>
              <a:ext cx="2731670" cy="1451610"/>
            </a:xfrm>
            <a:prstGeom prst="rect">
              <a:avLst/>
            </a:prstGeom>
            <a:noFill/>
            <a:ln/>
          </p:spPr>
          <p:txBody>
            <a:bodyPr wrap="square" lIns="0" tIns="0" rIns="0" bIns="0" rtlCol="0" anchor="t"/>
            <a:lstStyle/>
            <a:p>
              <a:pPr marL="0" indent="0">
                <a:lnSpc>
                  <a:spcPts val="2850"/>
                </a:lnSpc>
                <a:buNone/>
              </a:pPr>
              <a:r>
                <a:rPr lang="en-US" dirty="0">
                  <a:latin typeface="Kanit"/>
                </a:rPr>
                <a:t>Face to face</a:t>
              </a:r>
            </a:p>
            <a:p>
              <a:pPr marL="0" indent="0">
                <a:lnSpc>
                  <a:spcPts val="2850"/>
                </a:lnSpc>
                <a:buNone/>
              </a:pPr>
              <a:r>
                <a:rPr lang="en-US" dirty="0">
                  <a:latin typeface="Kanit"/>
                </a:rPr>
                <a:t>Phone call</a:t>
              </a:r>
            </a:p>
            <a:p>
              <a:pPr marL="0" indent="0">
                <a:lnSpc>
                  <a:spcPts val="2850"/>
                </a:lnSpc>
                <a:buNone/>
              </a:pPr>
              <a:r>
                <a:rPr lang="en-US" dirty="0">
                  <a:latin typeface="Kanit"/>
                </a:rPr>
                <a:t>Email</a:t>
              </a:r>
            </a:p>
            <a:p>
              <a:pPr marL="0" indent="0">
                <a:lnSpc>
                  <a:spcPts val="2850"/>
                </a:lnSpc>
                <a:buNone/>
              </a:pPr>
              <a:r>
                <a:rPr lang="en-US" dirty="0">
                  <a:latin typeface="Kanit"/>
                </a:rPr>
                <a:t>Text/IM</a:t>
              </a:r>
            </a:p>
            <a:p>
              <a:pPr marL="0" indent="0">
                <a:lnSpc>
                  <a:spcPts val="2850"/>
                </a:lnSpc>
                <a:buNone/>
              </a:pPr>
              <a:r>
                <a:rPr lang="en-US" dirty="0">
                  <a:latin typeface="Kanit"/>
                </a:rPr>
                <a:t>Video conference</a:t>
              </a:r>
            </a:p>
            <a:p>
              <a:pPr marL="0" indent="0">
                <a:lnSpc>
                  <a:spcPts val="2850"/>
                </a:lnSpc>
                <a:buNone/>
              </a:pPr>
              <a:r>
                <a:rPr lang="en-US" dirty="0">
                  <a:latin typeface="Kanit"/>
                </a:rPr>
                <a:t>Social media</a:t>
              </a:r>
            </a:p>
          </p:txBody>
        </p:sp>
      </p:grpSp>
      <p:pic>
        <p:nvPicPr>
          <p:cNvPr id="3" name="Image 0" descr="preencoded.png">
            <a:extLst>
              <a:ext uri="{FF2B5EF4-FFF2-40B4-BE49-F238E27FC236}">
                <a16:creationId xmlns:a16="http://schemas.microsoft.com/office/drawing/2014/main" id="{12BD8F62-5209-7E07-8014-DD3291DBDE14}"/>
              </a:ext>
            </a:extLst>
          </p:cNvPr>
          <p:cNvPicPr>
            <a:picLocks noChangeAspect="1"/>
          </p:cNvPicPr>
          <p:nvPr/>
        </p:nvPicPr>
        <p:blipFill>
          <a:blip r:embed="rId3"/>
          <a:stretch>
            <a:fillRect/>
          </a:stretch>
        </p:blipFill>
        <p:spPr>
          <a:xfrm>
            <a:off x="8874828" y="1400175"/>
            <a:ext cx="2705100" cy="4057650"/>
          </a:xfrm>
          <a:prstGeom prst="rect">
            <a:avLst/>
          </a:prstGeom>
        </p:spPr>
      </p:pic>
    </p:spTree>
    <p:extLst>
      <p:ext uri="{BB962C8B-B14F-4D97-AF65-F5344CB8AC3E}">
        <p14:creationId xmlns:p14="http://schemas.microsoft.com/office/powerpoint/2010/main" val="3488198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856E1-BD17-2547-4B35-4C6CBA8C9B64}"/>
              </a:ext>
            </a:extLst>
          </p:cNvPr>
          <p:cNvSpPr>
            <a:spLocks noGrp="1"/>
          </p:cNvSpPr>
          <p:nvPr>
            <p:ph type="title"/>
          </p:nvPr>
        </p:nvSpPr>
        <p:spPr>
          <a:xfrm>
            <a:off x="772210" y="84841"/>
            <a:ext cx="11250791" cy="1065229"/>
          </a:xfrm>
        </p:spPr>
        <p:txBody>
          <a:bodyPr>
            <a:noAutofit/>
          </a:bodyPr>
          <a:lstStyle/>
          <a:p>
            <a:r>
              <a:rPr lang="en-US" dirty="0">
                <a:solidFill>
                  <a:srgbClr val="5C4E3D"/>
                </a:solidFill>
                <a:ea typeface="Libre Baskerville" pitchFamily="34" charset="-122"/>
                <a:cs typeface="Libre Baskerville" pitchFamily="34" charset="-120"/>
              </a:rPr>
              <a:t>Benefits of Effective Intergenerational Communication</a:t>
            </a:r>
            <a:endParaRPr lang="en-US" dirty="0"/>
          </a:p>
        </p:txBody>
      </p:sp>
      <p:sp>
        <p:nvSpPr>
          <p:cNvPr id="4" name="Slide Number Placeholder 3">
            <a:extLst>
              <a:ext uri="{FF2B5EF4-FFF2-40B4-BE49-F238E27FC236}">
                <a16:creationId xmlns:a16="http://schemas.microsoft.com/office/drawing/2014/main" id="{71FA4EE5-96B1-A633-C87D-7874C7D0C49D}"/>
              </a:ext>
            </a:extLst>
          </p:cNvPr>
          <p:cNvSpPr>
            <a:spLocks noGrp="1"/>
          </p:cNvSpPr>
          <p:nvPr>
            <p:ph type="sldNum" sz="quarter" idx="12"/>
          </p:nvPr>
        </p:nvSpPr>
        <p:spPr/>
        <p:txBody>
          <a:bodyPr/>
          <a:lstStyle/>
          <a:p>
            <a:fld id="{1EAF2853-1F3B-4CB4-A469-EEA482916880}" type="slidenum">
              <a:rPr lang="en-US" smtClean="0"/>
              <a:pPr/>
              <a:t>7</a:t>
            </a:fld>
            <a:endParaRPr lang="en-US" sz="2000" dirty="0">
              <a:solidFill>
                <a:schemeClr val="tx1">
                  <a:lumMod val="40000"/>
                  <a:lumOff val="60000"/>
                </a:schemeClr>
              </a:solidFill>
            </a:endParaRPr>
          </a:p>
        </p:txBody>
      </p:sp>
      <p:grpSp>
        <p:nvGrpSpPr>
          <p:cNvPr id="10" name="Group 9">
            <a:extLst>
              <a:ext uri="{FF2B5EF4-FFF2-40B4-BE49-F238E27FC236}">
                <a16:creationId xmlns:a16="http://schemas.microsoft.com/office/drawing/2014/main" id="{BD6C386D-33C6-97A0-30D8-E5669C3917FC}"/>
              </a:ext>
            </a:extLst>
          </p:cNvPr>
          <p:cNvGrpSpPr/>
          <p:nvPr/>
        </p:nvGrpSpPr>
        <p:grpSpPr>
          <a:xfrm>
            <a:off x="4650846" y="1840733"/>
            <a:ext cx="6794585" cy="3495017"/>
            <a:chOff x="5773289" y="2871688"/>
            <a:chExt cx="5793145" cy="2825036"/>
          </a:xfrm>
        </p:grpSpPr>
        <p:sp>
          <p:nvSpPr>
            <p:cNvPr id="12" name="Text 3">
              <a:extLst>
                <a:ext uri="{FF2B5EF4-FFF2-40B4-BE49-F238E27FC236}">
                  <a16:creationId xmlns:a16="http://schemas.microsoft.com/office/drawing/2014/main" id="{9E9BD7B3-C710-0FC7-FB2F-5D9AF2781B81}"/>
                </a:ext>
              </a:extLst>
            </p:cNvPr>
            <p:cNvSpPr/>
            <p:nvPr/>
          </p:nvSpPr>
          <p:spPr>
            <a:xfrm>
              <a:off x="8963721" y="2871688"/>
              <a:ext cx="2305348" cy="279797"/>
            </a:xfrm>
            <a:prstGeom prst="rect">
              <a:avLst/>
            </a:prstGeom>
            <a:noFill/>
            <a:ln/>
          </p:spPr>
          <p:txBody>
            <a:bodyPr wrap="none" lIns="0" tIns="0" rIns="0" bIns="0" rtlCol="0" anchor="t"/>
            <a:lstStyle/>
            <a:p>
              <a:pPr>
                <a:lnSpc>
                  <a:spcPts val="2167"/>
                </a:lnSpc>
              </a:pPr>
              <a:r>
                <a:rPr lang="en-US" sz="2400" b="1" dirty="0">
                  <a:solidFill>
                    <a:srgbClr val="454240"/>
                  </a:solidFill>
                  <a:latin typeface="Kanit"/>
                  <a:ea typeface="Libre Baskerville" pitchFamily="34" charset="-122"/>
                  <a:cs typeface="Libre Baskerville" pitchFamily="34" charset="-120"/>
                </a:rPr>
                <a:t>Knowledge Transfer</a:t>
              </a:r>
              <a:endParaRPr lang="en-US" sz="2400" b="1" dirty="0">
                <a:latin typeface="Kanit"/>
              </a:endParaRPr>
            </a:p>
          </p:txBody>
        </p:sp>
        <p:sp>
          <p:nvSpPr>
            <p:cNvPr id="13" name="Text 4">
              <a:extLst>
                <a:ext uri="{FF2B5EF4-FFF2-40B4-BE49-F238E27FC236}">
                  <a16:creationId xmlns:a16="http://schemas.microsoft.com/office/drawing/2014/main" id="{E22ADE93-9274-C64D-5CFE-567981F3ECC3}"/>
                </a:ext>
              </a:extLst>
            </p:cNvPr>
            <p:cNvSpPr/>
            <p:nvPr/>
          </p:nvSpPr>
          <p:spPr>
            <a:xfrm>
              <a:off x="8988084" y="3275630"/>
              <a:ext cx="2512020" cy="1146175"/>
            </a:xfrm>
            <a:prstGeom prst="rect">
              <a:avLst/>
            </a:prstGeom>
            <a:noFill/>
            <a:ln/>
          </p:spPr>
          <p:txBody>
            <a:bodyPr wrap="square" lIns="0" tIns="0" rIns="0" bIns="0" rtlCol="0" anchor="t"/>
            <a:lstStyle/>
            <a:p>
              <a:pPr>
                <a:lnSpc>
                  <a:spcPts val="2250"/>
                </a:lnSpc>
              </a:pPr>
              <a:r>
                <a:rPr lang="en-US" dirty="0">
                  <a:solidFill>
                    <a:srgbClr val="454240"/>
                  </a:solidFill>
                  <a:latin typeface="Kanit"/>
                  <a:ea typeface="DM Sans" pitchFamily="34" charset="-122"/>
                  <a:cs typeface="DM Sans" pitchFamily="34" charset="-120"/>
                </a:rPr>
                <a:t>Bi-directional knowledge transfer and mentorship. Diversity of viewpoints.</a:t>
              </a:r>
              <a:endParaRPr lang="en-US" dirty="0">
                <a:latin typeface="Kanit"/>
              </a:endParaRPr>
            </a:p>
          </p:txBody>
        </p:sp>
        <p:sp>
          <p:nvSpPr>
            <p:cNvPr id="14" name="Text 6">
              <a:extLst>
                <a:ext uri="{FF2B5EF4-FFF2-40B4-BE49-F238E27FC236}">
                  <a16:creationId xmlns:a16="http://schemas.microsoft.com/office/drawing/2014/main" id="{710AD4E2-160B-EECD-EFE9-C028FAB0E8C7}"/>
                </a:ext>
              </a:extLst>
            </p:cNvPr>
            <p:cNvSpPr/>
            <p:nvPr/>
          </p:nvSpPr>
          <p:spPr>
            <a:xfrm>
              <a:off x="8502405" y="2996205"/>
              <a:ext cx="268585" cy="335757"/>
            </a:xfrm>
            <a:prstGeom prst="rect">
              <a:avLst/>
            </a:prstGeom>
            <a:noFill/>
            <a:ln/>
          </p:spPr>
          <p:txBody>
            <a:bodyPr wrap="none" lIns="0" tIns="0" rIns="0" bIns="0" rtlCol="0" anchor="t"/>
            <a:lstStyle/>
            <a:p>
              <a:pPr algn="ctr">
                <a:lnSpc>
                  <a:spcPts val="2083"/>
                </a:lnSpc>
              </a:pPr>
              <a:endParaRPr lang="en-US" sz="2083" dirty="0"/>
            </a:p>
          </p:txBody>
        </p:sp>
        <p:sp>
          <p:nvSpPr>
            <p:cNvPr id="15" name="Text 7">
              <a:extLst>
                <a:ext uri="{FF2B5EF4-FFF2-40B4-BE49-F238E27FC236}">
                  <a16:creationId xmlns:a16="http://schemas.microsoft.com/office/drawing/2014/main" id="{E05EEC4F-B3E9-2770-9BF8-D7D1C5C78940}"/>
                </a:ext>
              </a:extLst>
            </p:cNvPr>
            <p:cNvSpPr/>
            <p:nvPr/>
          </p:nvSpPr>
          <p:spPr>
            <a:xfrm>
              <a:off x="5773289" y="2886926"/>
              <a:ext cx="2783029" cy="559593"/>
            </a:xfrm>
            <a:prstGeom prst="rect">
              <a:avLst/>
            </a:prstGeom>
            <a:noFill/>
            <a:ln/>
          </p:spPr>
          <p:txBody>
            <a:bodyPr wrap="square" lIns="0" tIns="0" rIns="0" bIns="0" rtlCol="0" anchor="t"/>
            <a:lstStyle/>
            <a:p>
              <a:pPr>
                <a:lnSpc>
                  <a:spcPts val="2167"/>
                </a:lnSpc>
              </a:pPr>
              <a:r>
                <a:rPr lang="en-US" sz="2400" b="1" dirty="0">
                  <a:solidFill>
                    <a:srgbClr val="454240"/>
                  </a:solidFill>
                  <a:latin typeface="Kanit"/>
                  <a:ea typeface="Libre Baskerville" pitchFamily="34" charset="-122"/>
                  <a:cs typeface="Libre Baskerville" pitchFamily="34" charset="-120"/>
                </a:rPr>
                <a:t>Improved Collaboration</a:t>
              </a:r>
              <a:endParaRPr lang="en-US" sz="2400" b="1" dirty="0">
                <a:latin typeface="Kanit"/>
              </a:endParaRPr>
            </a:p>
          </p:txBody>
        </p:sp>
        <p:sp>
          <p:nvSpPr>
            <p:cNvPr id="16" name="Text 8">
              <a:extLst>
                <a:ext uri="{FF2B5EF4-FFF2-40B4-BE49-F238E27FC236}">
                  <a16:creationId xmlns:a16="http://schemas.microsoft.com/office/drawing/2014/main" id="{F8F8D09A-D97B-6888-489C-0639C60AC6BF}"/>
                </a:ext>
              </a:extLst>
            </p:cNvPr>
            <p:cNvSpPr/>
            <p:nvPr/>
          </p:nvSpPr>
          <p:spPr>
            <a:xfrm>
              <a:off x="5781584" y="3275630"/>
              <a:ext cx="2512020" cy="1146175"/>
            </a:xfrm>
            <a:prstGeom prst="rect">
              <a:avLst/>
            </a:prstGeom>
            <a:noFill/>
            <a:ln/>
          </p:spPr>
          <p:txBody>
            <a:bodyPr wrap="square" lIns="0" tIns="0" rIns="0" bIns="0" rtlCol="0" anchor="t"/>
            <a:lstStyle/>
            <a:p>
              <a:pPr>
                <a:lnSpc>
                  <a:spcPts val="2250"/>
                </a:lnSpc>
              </a:pPr>
              <a:r>
                <a:rPr lang="en-US" dirty="0">
                  <a:solidFill>
                    <a:srgbClr val="454240"/>
                  </a:solidFill>
                  <a:latin typeface="Kanit"/>
                  <a:ea typeface="DM Sans" pitchFamily="34" charset="-122"/>
                  <a:cs typeface="DM Sans" pitchFamily="34" charset="-120"/>
                </a:rPr>
                <a:t>Improved team collaboration leads to better care. Communication errors are reduced with understanding.</a:t>
              </a:r>
              <a:endParaRPr lang="en-US" dirty="0">
                <a:latin typeface="Kanit"/>
              </a:endParaRPr>
            </a:p>
          </p:txBody>
        </p:sp>
        <p:sp>
          <p:nvSpPr>
            <p:cNvPr id="18" name="Text 11">
              <a:extLst>
                <a:ext uri="{FF2B5EF4-FFF2-40B4-BE49-F238E27FC236}">
                  <a16:creationId xmlns:a16="http://schemas.microsoft.com/office/drawing/2014/main" id="{BFF0DA90-2FFC-1C3F-BB64-BF919B4B7570}"/>
                </a:ext>
              </a:extLst>
            </p:cNvPr>
            <p:cNvSpPr/>
            <p:nvPr/>
          </p:nvSpPr>
          <p:spPr>
            <a:xfrm>
              <a:off x="5773290" y="4755496"/>
              <a:ext cx="2497633" cy="279797"/>
            </a:xfrm>
            <a:prstGeom prst="rect">
              <a:avLst/>
            </a:prstGeom>
            <a:noFill/>
            <a:ln/>
          </p:spPr>
          <p:txBody>
            <a:bodyPr wrap="none" lIns="0" tIns="0" rIns="0" bIns="0" rtlCol="0" anchor="t"/>
            <a:lstStyle/>
            <a:p>
              <a:pPr>
                <a:lnSpc>
                  <a:spcPts val="2167"/>
                </a:lnSpc>
              </a:pPr>
              <a:r>
                <a:rPr lang="en-US" sz="2400" b="1" dirty="0">
                  <a:solidFill>
                    <a:srgbClr val="454240"/>
                  </a:solidFill>
                  <a:latin typeface="Kanit"/>
                  <a:ea typeface="Libre Baskerville" pitchFamily="34" charset="-122"/>
                  <a:cs typeface="Libre Baskerville" pitchFamily="34" charset="-120"/>
                </a:rPr>
                <a:t>Increased Satisfaction</a:t>
              </a:r>
              <a:endParaRPr lang="en-US" sz="2400" b="1" dirty="0">
                <a:latin typeface="Kanit"/>
              </a:endParaRPr>
            </a:p>
          </p:txBody>
        </p:sp>
        <p:sp>
          <p:nvSpPr>
            <p:cNvPr id="19" name="Text 12">
              <a:extLst>
                <a:ext uri="{FF2B5EF4-FFF2-40B4-BE49-F238E27FC236}">
                  <a16:creationId xmlns:a16="http://schemas.microsoft.com/office/drawing/2014/main" id="{84ED4487-C9BE-6983-9546-85E6AF3622C5}"/>
                </a:ext>
              </a:extLst>
            </p:cNvPr>
            <p:cNvSpPr/>
            <p:nvPr/>
          </p:nvSpPr>
          <p:spPr>
            <a:xfrm>
              <a:off x="5781584" y="5123636"/>
              <a:ext cx="5784850" cy="573088"/>
            </a:xfrm>
            <a:prstGeom prst="rect">
              <a:avLst/>
            </a:prstGeom>
            <a:noFill/>
            <a:ln/>
          </p:spPr>
          <p:txBody>
            <a:bodyPr wrap="square" lIns="0" tIns="0" rIns="0" bIns="0" rtlCol="0" anchor="t"/>
            <a:lstStyle/>
            <a:p>
              <a:pPr>
                <a:lnSpc>
                  <a:spcPts val="2250"/>
                </a:lnSpc>
              </a:pPr>
              <a:r>
                <a:rPr lang="en-US" dirty="0">
                  <a:solidFill>
                    <a:srgbClr val="454240"/>
                  </a:solidFill>
                  <a:latin typeface="Kanit"/>
                  <a:ea typeface="DM Sans" pitchFamily="34" charset="-122"/>
                  <a:cs typeface="DM Sans" pitchFamily="34" charset="-120"/>
                </a:rPr>
                <a:t>Increased job satisfaction and retention rates. Employees feel valued and connected to the team.</a:t>
              </a:r>
              <a:endParaRPr lang="en-US" dirty="0">
                <a:latin typeface="Kanit"/>
              </a:endParaRPr>
            </a:p>
          </p:txBody>
        </p:sp>
      </p:grpSp>
      <p:pic>
        <p:nvPicPr>
          <p:cNvPr id="3" name="Image 0" descr="preencoded.png">
            <a:extLst>
              <a:ext uri="{FF2B5EF4-FFF2-40B4-BE49-F238E27FC236}">
                <a16:creationId xmlns:a16="http://schemas.microsoft.com/office/drawing/2014/main" id="{3FD72E31-EF85-7B46-45EB-05030EC2B1FD}"/>
              </a:ext>
            </a:extLst>
          </p:cNvPr>
          <p:cNvPicPr>
            <a:picLocks noChangeAspect="1"/>
          </p:cNvPicPr>
          <p:nvPr/>
        </p:nvPicPr>
        <p:blipFill>
          <a:blip r:embed="rId3"/>
          <a:stretch>
            <a:fillRect/>
          </a:stretch>
        </p:blipFill>
        <p:spPr>
          <a:xfrm>
            <a:off x="887607" y="1239581"/>
            <a:ext cx="3024516" cy="4537627"/>
          </a:xfrm>
          <a:prstGeom prst="rect">
            <a:avLst/>
          </a:prstGeom>
        </p:spPr>
      </p:pic>
    </p:spTree>
    <p:extLst>
      <p:ext uri="{BB962C8B-B14F-4D97-AF65-F5344CB8AC3E}">
        <p14:creationId xmlns:p14="http://schemas.microsoft.com/office/powerpoint/2010/main" val="1321797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Cartoon of a cartoon of a computer and a table with a pencil">
            <a:extLst>
              <a:ext uri="{FF2B5EF4-FFF2-40B4-BE49-F238E27FC236}">
                <a16:creationId xmlns:a16="http://schemas.microsoft.com/office/drawing/2014/main" id="{34C61CBF-70FD-0E68-43B2-2257F83E202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44153" y="1346657"/>
            <a:ext cx="4703693" cy="4679757"/>
          </a:xfrm>
        </p:spPr>
      </p:pic>
      <p:sp>
        <p:nvSpPr>
          <p:cNvPr id="4" name="Slide Number Placeholder 3">
            <a:extLst>
              <a:ext uri="{FF2B5EF4-FFF2-40B4-BE49-F238E27FC236}">
                <a16:creationId xmlns:a16="http://schemas.microsoft.com/office/drawing/2014/main" id="{9B727BD2-BE72-A34D-23EA-6588E8CDA687}"/>
              </a:ext>
            </a:extLst>
          </p:cNvPr>
          <p:cNvSpPr>
            <a:spLocks noGrp="1"/>
          </p:cNvSpPr>
          <p:nvPr>
            <p:ph type="sldNum" sz="quarter" idx="12"/>
          </p:nvPr>
        </p:nvSpPr>
        <p:spPr/>
        <p:txBody>
          <a:bodyPr/>
          <a:lstStyle/>
          <a:p>
            <a:fld id="{1EAF2853-1F3B-4CB4-A469-EEA482916880}" type="slidenum">
              <a:rPr lang="en-US" smtClean="0"/>
              <a:pPr/>
              <a:t>8</a:t>
            </a:fld>
            <a:endParaRPr lang="en-US" sz="2000" dirty="0">
              <a:solidFill>
                <a:schemeClr val="tx1">
                  <a:lumMod val="40000"/>
                  <a:lumOff val="60000"/>
                </a:schemeClr>
              </a:solidFill>
            </a:endParaRPr>
          </a:p>
        </p:txBody>
      </p:sp>
      <p:sp>
        <p:nvSpPr>
          <p:cNvPr id="9" name="Title 1">
            <a:extLst>
              <a:ext uri="{FF2B5EF4-FFF2-40B4-BE49-F238E27FC236}">
                <a16:creationId xmlns:a16="http://schemas.microsoft.com/office/drawing/2014/main" id="{B1A60D51-2B58-27C1-F230-8CEED201CCCA}"/>
              </a:ext>
            </a:extLst>
          </p:cNvPr>
          <p:cNvSpPr>
            <a:spLocks noGrp="1"/>
          </p:cNvSpPr>
          <p:nvPr>
            <p:ph type="title"/>
          </p:nvPr>
        </p:nvSpPr>
        <p:spPr>
          <a:xfrm>
            <a:off x="772210" y="84841"/>
            <a:ext cx="11250791" cy="1065229"/>
          </a:xfrm>
        </p:spPr>
        <p:txBody>
          <a:bodyPr>
            <a:noAutofit/>
          </a:bodyPr>
          <a:lstStyle/>
          <a:p>
            <a:r>
              <a:rPr lang="en-US" dirty="0">
                <a:solidFill>
                  <a:srgbClr val="5C4E3D"/>
                </a:solidFill>
                <a:ea typeface="Libre Baskerville" pitchFamily="34" charset="-122"/>
                <a:cs typeface="Libre Baskerville" pitchFamily="34" charset="-120"/>
              </a:rPr>
              <a:t>Baby Boomers</a:t>
            </a:r>
            <a:endParaRPr lang="en-US" dirty="0"/>
          </a:p>
        </p:txBody>
      </p:sp>
    </p:spTree>
    <p:extLst>
      <p:ext uri="{BB962C8B-B14F-4D97-AF65-F5344CB8AC3E}">
        <p14:creationId xmlns:p14="http://schemas.microsoft.com/office/powerpoint/2010/main" val="1686251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E1B20D72-9B7D-184A-F376-E403C6731BDA}"/>
              </a:ext>
            </a:extLst>
          </p:cNvPr>
          <p:cNvSpPr/>
          <p:nvPr/>
        </p:nvSpPr>
        <p:spPr>
          <a:xfrm>
            <a:off x="6096000" y="4161016"/>
            <a:ext cx="5203241" cy="1493024"/>
          </a:xfrm>
          <a:prstGeom prst="roundRect">
            <a:avLst/>
          </a:prstGeom>
          <a:solidFill>
            <a:srgbClr val="B10F1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32525AC-00C4-6059-9A67-433367160995}"/>
              </a:ext>
            </a:extLst>
          </p:cNvPr>
          <p:cNvSpPr/>
          <p:nvPr/>
        </p:nvSpPr>
        <p:spPr>
          <a:xfrm>
            <a:off x="6084569" y="2792498"/>
            <a:ext cx="5203241" cy="1264348"/>
          </a:xfrm>
          <a:prstGeom prst="roundRect">
            <a:avLst/>
          </a:prstGeom>
          <a:solidFill>
            <a:srgbClr val="B10F1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AA1F30E9-9BAC-B5F9-764C-7901A3FF30D7}"/>
              </a:ext>
            </a:extLst>
          </p:cNvPr>
          <p:cNvSpPr/>
          <p:nvPr/>
        </p:nvSpPr>
        <p:spPr>
          <a:xfrm>
            <a:off x="6084569" y="1434235"/>
            <a:ext cx="5203241" cy="1264348"/>
          </a:xfrm>
          <a:prstGeom prst="roundRect">
            <a:avLst/>
          </a:prstGeom>
          <a:solidFill>
            <a:srgbClr val="B10F1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2A180C-FD28-82C4-8843-509DC3B47734}"/>
              </a:ext>
            </a:extLst>
          </p:cNvPr>
          <p:cNvSpPr>
            <a:spLocks noGrp="1"/>
          </p:cNvSpPr>
          <p:nvPr>
            <p:ph type="title"/>
          </p:nvPr>
        </p:nvSpPr>
        <p:spPr/>
        <p:txBody>
          <a:bodyPr/>
          <a:lstStyle/>
          <a:p>
            <a:r>
              <a:rPr lang="en-US" dirty="0"/>
              <a:t>Baby Boomers</a:t>
            </a:r>
          </a:p>
        </p:txBody>
      </p:sp>
      <p:sp>
        <p:nvSpPr>
          <p:cNvPr id="4" name="Slide Number Placeholder 3">
            <a:extLst>
              <a:ext uri="{FF2B5EF4-FFF2-40B4-BE49-F238E27FC236}">
                <a16:creationId xmlns:a16="http://schemas.microsoft.com/office/drawing/2014/main" id="{88FC2C36-3F71-518D-1D49-92D1B6A818EB}"/>
              </a:ext>
            </a:extLst>
          </p:cNvPr>
          <p:cNvSpPr>
            <a:spLocks noGrp="1"/>
          </p:cNvSpPr>
          <p:nvPr>
            <p:ph type="sldNum" sz="quarter" idx="12"/>
          </p:nvPr>
        </p:nvSpPr>
        <p:spPr/>
        <p:txBody>
          <a:bodyPr/>
          <a:lstStyle/>
          <a:p>
            <a:fld id="{1EAF2853-1F3B-4CB4-A469-EEA482916880}" type="slidenum">
              <a:rPr lang="en-US" smtClean="0"/>
              <a:pPr/>
              <a:t>9</a:t>
            </a:fld>
            <a:endParaRPr lang="en-US" sz="2000" dirty="0">
              <a:solidFill>
                <a:schemeClr val="tx1">
                  <a:lumMod val="40000"/>
                  <a:lumOff val="60000"/>
                </a:schemeClr>
              </a:solidFill>
            </a:endParaRPr>
          </a:p>
        </p:txBody>
      </p:sp>
      <p:grpSp>
        <p:nvGrpSpPr>
          <p:cNvPr id="5" name="Group 4">
            <a:extLst>
              <a:ext uri="{FF2B5EF4-FFF2-40B4-BE49-F238E27FC236}">
                <a16:creationId xmlns:a16="http://schemas.microsoft.com/office/drawing/2014/main" id="{71D79615-C76F-6FC1-ED93-7DAE3BD86D90}"/>
              </a:ext>
            </a:extLst>
          </p:cNvPr>
          <p:cNvGrpSpPr/>
          <p:nvPr/>
        </p:nvGrpSpPr>
        <p:grpSpPr>
          <a:xfrm>
            <a:off x="6274434" y="1555887"/>
            <a:ext cx="5017877" cy="2569037"/>
            <a:chOff x="7422715" y="2785088"/>
            <a:chExt cx="6185536" cy="2569037"/>
          </a:xfrm>
        </p:grpSpPr>
        <p:sp>
          <p:nvSpPr>
            <p:cNvPr id="6" name="Text 1">
              <a:extLst>
                <a:ext uri="{FF2B5EF4-FFF2-40B4-BE49-F238E27FC236}">
                  <a16:creationId xmlns:a16="http://schemas.microsoft.com/office/drawing/2014/main" id="{57B311BC-9947-0D5C-4650-DFAFFC3996A6}"/>
                </a:ext>
              </a:extLst>
            </p:cNvPr>
            <p:cNvSpPr/>
            <p:nvPr/>
          </p:nvSpPr>
          <p:spPr>
            <a:xfrm>
              <a:off x="7436805" y="2785088"/>
              <a:ext cx="2816187" cy="351949"/>
            </a:xfrm>
            <a:prstGeom prst="rect">
              <a:avLst/>
            </a:prstGeom>
            <a:noFill/>
            <a:ln/>
          </p:spPr>
          <p:txBody>
            <a:bodyPr wrap="none" lIns="0" tIns="0" rIns="0" bIns="0" rtlCol="0" anchor="t"/>
            <a:lstStyle/>
            <a:p>
              <a:pPr marL="0" indent="0">
                <a:lnSpc>
                  <a:spcPts val="2750"/>
                </a:lnSpc>
                <a:buNone/>
              </a:pPr>
              <a:r>
                <a:rPr lang="en-US" sz="2200" b="1" dirty="0">
                  <a:solidFill>
                    <a:schemeClr val="bg1"/>
                  </a:solidFill>
                  <a:latin typeface="Nunito Semi Bold" pitchFamily="34" charset="0"/>
                  <a:ea typeface="Nunito Semi Bold" pitchFamily="34" charset="-122"/>
                  <a:cs typeface="Nunito Semi Bold" pitchFamily="34" charset="-120"/>
                </a:rPr>
                <a:t>Demographics</a:t>
              </a:r>
              <a:endParaRPr lang="en-US" sz="2200" b="1" dirty="0">
                <a:solidFill>
                  <a:schemeClr val="bg1"/>
                </a:solidFill>
              </a:endParaRPr>
            </a:p>
          </p:txBody>
        </p:sp>
        <p:sp>
          <p:nvSpPr>
            <p:cNvPr id="7" name="Text 2">
              <a:extLst>
                <a:ext uri="{FF2B5EF4-FFF2-40B4-BE49-F238E27FC236}">
                  <a16:creationId xmlns:a16="http://schemas.microsoft.com/office/drawing/2014/main" id="{B945BB49-4323-A4D8-126A-BD0180FF3239}"/>
                </a:ext>
              </a:extLst>
            </p:cNvPr>
            <p:cNvSpPr/>
            <p:nvPr/>
          </p:nvSpPr>
          <p:spPr>
            <a:xfrm>
              <a:off x="7436805" y="3261203"/>
              <a:ext cx="6003018" cy="766048"/>
            </a:xfrm>
            <a:prstGeom prst="rect">
              <a:avLst/>
            </a:prstGeom>
            <a:noFill/>
            <a:ln/>
          </p:spPr>
          <p:txBody>
            <a:bodyPr wrap="square" lIns="0" tIns="0" rIns="0" bIns="0" rtlCol="0" anchor="t"/>
            <a:lstStyle/>
            <a:p>
              <a:pPr marL="0" indent="0">
                <a:lnSpc>
                  <a:spcPts val="2000"/>
                </a:lnSpc>
                <a:buNone/>
              </a:pPr>
              <a:r>
                <a:rPr lang="en-US" dirty="0">
                  <a:solidFill>
                    <a:schemeClr val="bg1"/>
                  </a:solidFill>
                  <a:latin typeface="PT Sans" pitchFamily="34" charset="0"/>
                  <a:ea typeface="PT Sans" pitchFamily="34" charset="-122"/>
                  <a:cs typeface="PT Sans" pitchFamily="34" charset="-120"/>
                </a:rPr>
                <a:t>Born between 1946 and 1964. Currently aged 61 to 79 years old.</a:t>
              </a:r>
              <a:endParaRPr lang="en-US" dirty="0">
                <a:solidFill>
                  <a:schemeClr val="bg1"/>
                </a:solidFill>
              </a:endParaRPr>
            </a:p>
          </p:txBody>
        </p:sp>
        <p:sp>
          <p:nvSpPr>
            <p:cNvPr id="8" name="Text 3">
              <a:extLst>
                <a:ext uri="{FF2B5EF4-FFF2-40B4-BE49-F238E27FC236}">
                  <a16:creationId xmlns:a16="http://schemas.microsoft.com/office/drawing/2014/main" id="{5B1F05AA-C444-640B-C350-B7849635012A}"/>
                </a:ext>
              </a:extLst>
            </p:cNvPr>
            <p:cNvSpPr/>
            <p:nvPr/>
          </p:nvSpPr>
          <p:spPr>
            <a:xfrm>
              <a:off x="7422715" y="4121114"/>
              <a:ext cx="2816187" cy="351949"/>
            </a:xfrm>
            <a:prstGeom prst="rect">
              <a:avLst/>
            </a:prstGeom>
            <a:noFill/>
            <a:ln/>
          </p:spPr>
          <p:txBody>
            <a:bodyPr wrap="none" lIns="0" tIns="0" rIns="0" bIns="0" rtlCol="0" anchor="t"/>
            <a:lstStyle/>
            <a:p>
              <a:pPr marL="0" indent="0">
                <a:lnSpc>
                  <a:spcPts val="2750"/>
                </a:lnSpc>
                <a:buNone/>
              </a:pPr>
              <a:r>
                <a:rPr lang="en-US" sz="2200" b="1" dirty="0">
                  <a:solidFill>
                    <a:schemeClr val="bg1"/>
                  </a:solidFill>
                  <a:latin typeface="Nunito Semi Bold" pitchFamily="34" charset="0"/>
                  <a:ea typeface="Nunito Semi Bold" pitchFamily="34" charset="-122"/>
                  <a:cs typeface="Nunito Semi Bold" pitchFamily="34" charset="-120"/>
                </a:rPr>
                <a:t>Experiences</a:t>
              </a:r>
              <a:endParaRPr lang="en-US" sz="2200" b="1" dirty="0">
                <a:solidFill>
                  <a:schemeClr val="bg1"/>
                </a:solidFill>
              </a:endParaRPr>
            </a:p>
          </p:txBody>
        </p:sp>
        <p:sp>
          <p:nvSpPr>
            <p:cNvPr id="9" name="Text 4">
              <a:extLst>
                <a:ext uri="{FF2B5EF4-FFF2-40B4-BE49-F238E27FC236}">
                  <a16:creationId xmlns:a16="http://schemas.microsoft.com/office/drawing/2014/main" id="{7EADF7F1-3494-A674-58AE-E1C6B7B2119F}"/>
                </a:ext>
              </a:extLst>
            </p:cNvPr>
            <p:cNvSpPr/>
            <p:nvPr/>
          </p:nvSpPr>
          <p:spPr>
            <a:xfrm>
              <a:off x="7422715" y="4588077"/>
              <a:ext cx="6185536" cy="766048"/>
            </a:xfrm>
            <a:prstGeom prst="rect">
              <a:avLst/>
            </a:prstGeom>
            <a:noFill/>
            <a:ln/>
          </p:spPr>
          <p:txBody>
            <a:bodyPr wrap="square" lIns="0" tIns="0" rIns="0" bIns="0" rtlCol="0" anchor="t"/>
            <a:lstStyle/>
            <a:p>
              <a:pPr marL="0" indent="0">
                <a:lnSpc>
                  <a:spcPts val="2000"/>
                </a:lnSpc>
                <a:buNone/>
              </a:pPr>
              <a:r>
                <a:rPr lang="en-US" dirty="0">
                  <a:solidFill>
                    <a:schemeClr val="bg1"/>
                  </a:solidFill>
                  <a:latin typeface="PT Sans" pitchFamily="34" charset="0"/>
                  <a:ea typeface="PT Sans" pitchFamily="34" charset="-122"/>
                  <a:cs typeface="PT Sans" pitchFamily="34" charset="-120"/>
                </a:rPr>
                <a:t>Grew up during economic prosperity and marked social change.</a:t>
              </a:r>
              <a:endParaRPr lang="en-US" dirty="0">
                <a:solidFill>
                  <a:schemeClr val="bg1"/>
                </a:solidFill>
              </a:endParaRPr>
            </a:p>
          </p:txBody>
        </p:sp>
      </p:grpSp>
      <p:sp>
        <p:nvSpPr>
          <p:cNvPr id="3" name="Text 3">
            <a:extLst>
              <a:ext uri="{FF2B5EF4-FFF2-40B4-BE49-F238E27FC236}">
                <a16:creationId xmlns:a16="http://schemas.microsoft.com/office/drawing/2014/main" id="{7EF661B1-BC62-5D32-DF79-7F1010545C31}"/>
              </a:ext>
            </a:extLst>
          </p:cNvPr>
          <p:cNvSpPr/>
          <p:nvPr/>
        </p:nvSpPr>
        <p:spPr>
          <a:xfrm>
            <a:off x="6274434" y="4288990"/>
            <a:ext cx="2284568" cy="351949"/>
          </a:xfrm>
          <a:prstGeom prst="rect">
            <a:avLst/>
          </a:prstGeom>
          <a:noFill/>
          <a:ln/>
        </p:spPr>
        <p:txBody>
          <a:bodyPr wrap="none" lIns="0" tIns="0" rIns="0" bIns="0" rtlCol="0" anchor="t"/>
          <a:lstStyle/>
          <a:p>
            <a:pPr marL="0" indent="0">
              <a:lnSpc>
                <a:spcPts val="2750"/>
              </a:lnSpc>
              <a:buNone/>
            </a:pPr>
            <a:r>
              <a:rPr lang="en-US" sz="2200" b="1" dirty="0">
                <a:solidFill>
                  <a:schemeClr val="bg1"/>
                </a:solidFill>
                <a:latin typeface="Nunito Semi Bold" pitchFamily="34" charset="0"/>
                <a:ea typeface="Nunito Semi Bold" pitchFamily="34" charset="-122"/>
                <a:cs typeface="Nunito Semi Bold" pitchFamily="34" charset="-120"/>
              </a:rPr>
              <a:t>Characteristics</a:t>
            </a:r>
            <a:endParaRPr lang="en-US" sz="2200" b="1" dirty="0">
              <a:solidFill>
                <a:schemeClr val="bg1"/>
              </a:solidFill>
            </a:endParaRPr>
          </a:p>
        </p:txBody>
      </p:sp>
      <p:sp>
        <p:nvSpPr>
          <p:cNvPr id="10" name="Text 4">
            <a:extLst>
              <a:ext uri="{FF2B5EF4-FFF2-40B4-BE49-F238E27FC236}">
                <a16:creationId xmlns:a16="http://schemas.microsoft.com/office/drawing/2014/main" id="{25D87C41-88B4-26B8-7C38-00851B3095B4}"/>
              </a:ext>
            </a:extLst>
          </p:cNvPr>
          <p:cNvSpPr/>
          <p:nvPr/>
        </p:nvSpPr>
        <p:spPr>
          <a:xfrm>
            <a:off x="6269931" y="4723370"/>
            <a:ext cx="5017879" cy="766048"/>
          </a:xfrm>
          <a:prstGeom prst="rect">
            <a:avLst/>
          </a:prstGeom>
          <a:noFill/>
          <a:ln/>
        </p:spPr>
        <p:txBody>
          <a:bodyPr wrap="square" lIns="0" tIns="0" rIns="0" bIns="0" rtlCol="0" anchor="t"/>
          <a:lstStyle/>
          <a:p>
            <a:pPr marL="0" indent="0">
              <a:lnSpc>
                <a:spcPts val="2000"/>
              </a:lnSpc>
              <a:spcBef>
                <a:spcPts val="600"/>
              </a:spcBef>
              <a:buNone/>
            </a:pPr>
            <a:r>
              <a:rPr lang="en-US" dirty="0">
                <a:solidFill>
                  <a:schemeClr val="bg1"/>
                </a:solidFill>
                <a:latin typeface="PT Sans" pitchFamily="34" charset="0"/>
                <a:ea typeface="PT Sans" pitchFamily="34" charset="-122"/>
                <a:cs typeface="PT Sans" pitchFamily="34" charset="-120"/>
              </a:rPr>
              <a:t>Grew up in homes with working dads and stay at home moms.  Have seen tremendous advances in technology.  Known for being workaholics.</a:t>
            </a:r>
            <a:endParaRPr lang="en-US" dirty="0">
              <a:solidFill>
                <a:schemeClr val="bg1"/>
              </a:solidFill>
            </a:endParaRPr>
          </a:p>
        </p:txBody>
      </p:sp>
      <p:pic>
        <p:nvPicPr>
          <p:cNvPr id="12" name="Picture 11" descr="A group of people posing for a photo">
            <a:extLst>
              <a:ext uri="{FF2B5EF4-FFF2-40B4-BE49-F238E27FC236}">
                <a16:creationId xmlns:a16="http://schemas.microsoft.com/office/drawing/2014/main" id="{D7DA495E-D225-C4CC-35E0-12BA18220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685" y="2026406"/>
            <a:ext cx="4724840" cy="3157615"/>
          </a:xfrm>
          <a:prstGeom prst="rect">
            <a:avLst/>
          </a:prstGeom>
        </p:spPr>
      </p:pic>
    </p:spTree>
    <p:extLst>
      <p:ext uri="{BB962C8B-B14F-4D97-AF65-F5344CB8AC3E}">
        <p14:creationId xmlns:p14="http://schemas.microsoft.com/office/powerpoint/2010/main" val="3387617418"/>
      </p:ext>
    </p:extLst>
  </p:cSld>
  <p:clrMapOvr>
    <a:masterClrMapping/>
  </p:clrMapOvr>
</p:sld>
</file>

<file path=ppt/theme/theme1.xml><?xml version="1.0" encoding="utf-8"?>
<a:theme xmlns:a="http://schemas.openxmlformats.org/drawingml/2006/main" name="Office Theme">
  <a:themeElements>
    <a:clrScheme name="Saint-Alphonsus-Template">
      <a:dk1>
        <a:srgbClr val="505050"/>
      </a:dk1>
      <a:lt1>
        <a:sysClr val="window" lastClr="FFFFFF"/>
      </a:lt1>
      <a:dk2>
        <a:srgbClr val="675C53"/>
      </a:dk2>
      <a:lt2>
        <a:srgbClr val="F2F2F2"/>
      </a:lt2>
      <a:accent1>
        <a:srgbClr val="A30D1D"/>
      </a:accent1>
      <a:accent2>
        <a:srgbClr val="91BAA3"/>
      </a:accent2>
      <a:accent3>
        <a:srgbClr val="D6D4AE"/>
      </a:accent3>
      <a:accent4>
        <a:srgbClr val="675C53"/>
      </a:accent4>
      <a:accent5>
        <a:srgbClr val="B3995D"/>
      </a:accent5>
      <a:accent6>
        <a:srgbClr val="557630"/>
      </a:accent6>
      <a:hlink>
        <a:srgbClr val="A30D1D"/>
      </a:hlink>
      <a:folHlink>
        <a:srgbClr val="B3995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230698b-4918-4f51-ada0-376cb9d25c5e">
      <Terms xmlns="http://schemas.microsoft.com/office/infopath/2007/PartnerControls"/>
    </lcf76f155ced4ddcb4097134ff3c332f>
    <TaxCatchAll xmlns="3cc6d14d-063f-4f7a-86eb-b47cb0ab271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A63CC652287BF4CB98D160B37BE86EA" ma:contentTypeVersion="12" ma:contentTypeDescription="Create a new document." ma:contentTypeScope="" ma:versionID="e66a90ff7e4d1feb7e7a60ff3bac8a34">
  <xsd:schema xmlns:xsd="http://www.w3.org/2001/XMLSchema" xmlns:xs="http://www.w3.org/2001/XMLSchema" xmlns:p="http://schemas.microsoft.com/office/2006/metadata/properties" xmlns:ns2="8230698b-4918-4f51-ada0-376cb9d25c5e" xmlns:ns3="3cc6d14d-063f-4f7a-86eb-b47cb0ab271c" targetNamespace="http://schemas.microsoft.com/office/2006/metadata/properties" ma:root="true" ma:fieldsID="55b04c00adfeb819b4fb8154178ee8c4" ns2:_="" ns3:_="">
    <xsd:import namespace="8230698b-4918-4f51-ada0-376cb9d25c5e"/>
    <xsd:import namespace="3cc6d14d-063f-4f7a-86eb-b47cb0ab271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30698b-4918-4f51-ada0-376cb9d25c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956e18de-48a1-42b9-a3a2-ae2a5555623c"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cc6d14d-063f-4f7a-86eb-b47cb0ab271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bfb8d3c-34bd-4c04-a162-ce1e20bb7e39}" ma:internalName="TaxCatchAll" ma:showField="CatchAllData" ma:web="3cc6d14d-063f-4f7a-86eb-b47cb0ab27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47EF1B-A24A-42D5-913D-ED7857991EB1}">
  <ds:schemaRefs>
    <ds:schemaRef ds:uri="3cc6d14d-063f-4f7a-86eb-b47cb0ab271c"/>
    <ds:schemaRef ds:uri="http://www.w3.org/XML/1998/namespace"/>
    <ds:schemaRef ds:uri="http://schemas.microsoft.com/office/2006/metadata/properties"/>
    <ds:schemaRef ds:uri="http://schemas.openxmlformats.org/package/2006/metadata/core-properties"/>
    <ds:schemaRef ds:uri="http://purl.org/dc/elements/1.1/"/>
    <ds:schemaRef ds:uri="http://purl.org/dc/terms/"/>
    <ds:schemaRef ds:uri="http://schemas.microsoft.com/office/2006/documentManagement/types"/>
    <ds:schemaRef ds:uri="http://schemas.microsoft.com/office/infopath/2007/PartnerControls"/>
    <ds:schemaRef ds:uri="8230698b-4918-4f51-ada0-376cb9d25c5e"/>
    <ds:schemaRef ds:uri="http://purl.org/dc/dcmitype/"/>
  </ds:schemaRefs>
</ds:datastoreItem>
</file>

<file path=customXml/itemProps2.xml><?xml version="1.0" encoding="utf-8"?>
<ds:datastoreItem xmlns:ds="http://schemas.openxmlformats.org/officeDocument/2006/customXml" ds:itemID="{6FE35F59-393F-4CB3-8FD7-AA0E3D16E2F9}">
  <ds:schemaRefs>
    <ds:schemaRef ds:uri="http://schemas.microsoft.com/sharepoint/v3/contenttype/forms"/>
  </ds:schemaRefs>
</ds:datastoreItem>
</file>

<file path=customXml/itemProps3.xml><?xml version="1.0" encoding="utf-8"?>
<ds:datastoreItem xmlns:ds="http://schemas.openxmlformats.org/officeDocument/2006/customXml" ds:itemID="{4C761057-9697-4E74-8E21-0AF2AE0BF3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30698b-4918-4f51-ada0-376cb9d25c5e"/>
    <ds:schemaRef ds:uri="3cc6d14d-063f-4f7a-86eb-b47cb0ab27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2307</TotalTime>
  <Words>1517</Words>
  <Application>Microsoft Office PowerPoint</Application>
  <PresentationFormat>Widescreen</PresentationFormat>
  <Paragraphs>318</Paragraphs>
  <Slides>36</Slides>
  <Notes>36</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36</vt:i4>
      </vt:variant>
    </vt:vector>
  </HeadingPairs>
  <TitlesOfParts>
    <vt:vector size="50" baseType="lpstr">
      <vt:lpstr>Aptos</vt:lpstr>
      <vt:lpstr>Arial</vt:lpstr>
      <vt:lpstr>Calibri</vt:lpstr>
      <vt:lpstr>Calibri Light</vt:lpstr>
      <vt:lpstr>Comfortaa Bold</vt:lpstr>
      <vt:lpstr>DM Sans Medium</vt:lpstr>
      <vt:lpstr>Inter</vt:lpstr>
      <vt:lpstr>Kanit</vt:lpstr>
      <vt:lpstr>Libre Baskerville</vt:lpstr>
      <vt:lpstr>Martel Sans Light</vt:lpstr>
      <vt:lpstr>Nunito Semi Bold</vt:lpstr>
      <vt:lpstr>PT Sans</vt:lpstr>
      <vt:lpstr>Raleway Medium</vt:lpstr>
      <vt:lpstr>Office Theme</vt:lpstr>
      <vt:lpstr>Boomers, Gen Xers and Millennials…Oh My! Intergenerational Communication in the Workplace</vt:lpstr>
      <vt:lpstr>Let’s Go to Work!</vt:lpstr>
      <vt:lpstr>Goals and Objectives</vt:lpstr>
      <vt:lpstr>Effective communication saves lives and prevents harm</vt:lpstr>
      <vt:lpstr>The Multigenerational Healthcare Workforce</vt:lpstr>
      <vt:lpstr>Challenges in Intergenerational Communication</vt:lpstr>
      <vt:lpstr>Benefits of Effective Intergenerational Communication</vt:lpstr>
      <vt:lpstr>Baby Boomers</vt:lpstr>
      <vt:lpstr>Baby Boomers</vt:lpstr>
      <vt:lpstr>Baby Boomers: Key Communication Characteristics</vt:lpstr>
      <vt:lpstr>Preferred Communication Methods</vt:lpstr>
      <vt:lpstr>Communication Challenges</vt:lpstr>
      <vt:lpstr>Effective Communication Strategies</vt:lpstr>
      <vt:lpstr>Generation X</vt:lpstr>
      <vt:lpstr>Generation X</vt:lpstr>
      <vt:lpstr>Key Communication Characteristics</vt:lpstr>
      <vt:lpstr>Preferred Communication Methods</vt:lpstr>
      <vt:lpstr>Communication Challenges</vt:lpstr>
      <vt:lpstr>Generation X: Strategies for Effective Communication</vt:lpstr>
      <vt:lpstr>Generation Y (Millennials)</vt:lpstr>
      <vt:lpstr>Generation Y (Millennials)</vt:lpstr>
      <vt:lpstr>Key Communication Characteristics</vt:lpstr>
      <vt:lpstr>Preferred Communication Methods</vt:lpstr>
      <vt:lpstr>Generation Y: Communication Challenges</vt:lpstr>
      <vt:lpstr>Millennials (Generation Y): Communication Strategies</vt:lpstr>
      <vt:lpstr>Generation Z</vt:lpstr>
      <vt:lpstr>Generation Z</vt:lpstr>
      <vt:lpstr>Key Communication Characteristics</vt:lpstr>
      <vt:lpstr>Preferred Methods of Communication</vt:lpstr>
      <vt:lpstr>Generation Z: Communication Challenges</vt:lpstr>
      <vt:lpstr>Strategies for Effective Communication</vt:lpstr>
      <vt:lpstr>We Are Better Together</vt:lpstr>
      <vt:lpstr>Thank You!</vt:lpstr>
      <vt:lpstr>References</vt:lpstr>
      <vt:lpstr>References</vt:lpstr>
      <vt:lpstr>PowerPoint Presentation</vt:lpstr>
    </vt:vector>
  </TitlesOfParts>
  <Company>Trinity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Harris</dc:creator>
  <cp:lastModifiedBy>Cali Klimke</cp:lastModifiedBy>
  <cp:revision>58</cp:revision>
  <cp:lastPrinted>2025-04-07T14:20:39Z</cp:lastPrinted>
  <dcterms:created xsi:type="dcterms:W3CDTF">2024-07-31T12:53:08Z</dcterms:created>
  <dcterms:modified xsi:type="dcterms:W3CDTF">2025-04-16T20:27:10Z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0x0101006A63CC652287BF4CB98D160B37BE86EA</vt:lpwstr>
  </property>
</Properties>
</file>