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6" r:id="rId5"/>
    <p:sldId id="262" r:id="rId6"/>
    <p:sldId id="266" r:id="rId7"/>
    <p:sldId id="258" r:id="rId8"/>
    <p:sldId id="263" r:id="rId9"/>
    <p:sldId id="261" r:id="rId10"/>
    <p:sldId id="264" r:id="rId11"/>
    <p:sldId id="268" r:id="rId12"/>
    <p:sldId id="267" r:id="rId13"/>
    <p:sldId id="269" r:id="rId14"/>
    <p:sldId id="270" r:id="rId15"/>
    <p:sldId id="275" r:id="rId16"/>
    <p:sldId id="276" r:id="rId17"/>
    <p:sldId id="280" r:id="rId18"/>
    <p:sldId id="273" r:id="rId19"/>
    <p:sldId id="278" r:id="rId20"/>
    <p:sldId id="282" r:id="rId21"/>
    <p:sldId id="277" r:id="rId22"/>
    <p:sldId id="283" r:id="rId23"/>
    <p:sldId id="284" r:id="rId24"/>
    <p:sldId id="285" r:id="rId25"/>
    <p:sldId id="287" r:id="rId26"/>
    <p:sldId id="286" r:id="rId27"/>
    <p:sldId id="288" r:id="rId28"/>
    <p:sldId id="259" r:id="rId29"/>
    <p:sldId id="265" r:id="rId3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FE843-CF47-4F30-BFA0-7943EC24C08A}" v="2" dt="2025-04-09T15:49:39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i Klimke" userId="aff81423-ae7d-4854-85ed-43e76097be48" providerId="ADAL" clId="{1C3FE843-CF47-4F30-BFA0-7943EC24C08A}"/>
    <pc:docChg chg="modNotesMaster">
      <pc:chgData name="Cali Klimke" userId="aff81423-ae7d-4854-85ed-43e76097be48" providerId="ADAL" clId="{1C3FE843-CF47-4F30-BFA0-7943EC24C08A}" dt="2025-04-09T15:49:39.810" v="1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0C1AF5-6142-4A6E-9544-909DDBAAF9D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50B4CD-3F2F-4EFB-B618-62B5561D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7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12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53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4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Divide into: focal vs generalized</a:t>
            </a:r>
          </a:p>
          <a:p>
            <a:r>
              <a:rPr lang="en-US" dirty="0"/>
              <a:t>Motor vs non-motor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55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Tonic – video 2</a:t>
            </a:r>
          </a:p>
          <a:p>
            <a:r>
              <a:rPr lang="en-US" dirty="0"/>
              <a:t>Hyperkinetic: video 8</a:t>
            </a:r>
            <a:br>
              <a:rPr lang="en-US" dirty="0"/>
            </a:br>
            <a:r>
              <a:rPr lang="en-US" dirty="0"/>
              <a:t>Automatism: shows likely right temporal. Oral and right arm automatisms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71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92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Unknown: for those without a clear onset by seizure type 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07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78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49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5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4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3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74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08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71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8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53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57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4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52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4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3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B4CD-3F2F-4EFB-B618-62B5561DA3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9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46C1-5701-CA96-EA84-312BCB391D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68362"/>
            <a:ext cx="7315200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Sample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CBF2F-A6B7-7B10-16CE-1149DED863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593610"/>
            <a:ext cx="7315200" cy="26940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87314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F356-8182-2536-3456-54466C9CF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211" y="84841"/>
            <a:ext cx="10515600" cy="1065229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82EA4-6DE8-C4D0-F655-E442416E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1" y="1310327"/>
            <a:ext cx="10515600" cy="43174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7EC578-B124-387C-F91B-3B3DB3D6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4968" y="6026414"/>
            <a:ext cx="899094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961DCB6-FC5E-6424-6DB1-93727A53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484" y="6026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05050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136B9D-89AE-0DA7-E929-E43E7FA9D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1" y="1310327"/>
            <a:ext cx="5191811" cy="43174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6E30A3-92CC-8A63-C5AF-ADD3A8937F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310327"/>
            <a:ext cx="5191811" cy="43174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B897829-D24A-4EFA-C338-0D9D16A7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4968" y="6026414"/>
            <a:ext cx="899094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D9E040-D9F7-7D3F-2DE2-B03070B46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484" y="6026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05050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9BD724-38CE-BD4B-34BB-2F85A8FC7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211" y="84841"/>
            <a:ext cx="10515600" cy="1065229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532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6B0182-94B9-4DEA-F5A1-39A65CC1E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1" y="1310327"/>
            <a:ext cx="5191811" cy="431747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6032B3C-A141-1610-E202-1BEC875A581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10328"/>
            <a:ext cx="5191811" cy="43174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229425-658D-7125-0364-703C14AA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4968" y="6026414"/>
            <a:ext cx="899094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3813D-2411-32D3-AA63-0446A675C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484" y="6026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05050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81718-B065-3498-88AD-AC9B6C8A6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211" y="84841"/>
            <a:ext cx="10515600" cy="1065229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1546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E555E90-5EF2-1BB1-065C-FC4694EFE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943778"/>
            <a:ext cx="10445684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C78D6C-E394-1297-3282-BB5B9AA8E1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69026"/>
            <a:ext cx="10445685" cy="78042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56A534-7789-525D-D2D9-F4C24472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4968" y="6026414"/>
            <a:ext cx="899094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35D6C81-13D4-9372-B6B2-F18439AF6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484" y="6026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05050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3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86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6B34E-0C8B-BCA9-1033-C2299CA2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81FC6-7C9F-B429-A70A-A177045EB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85B460-8BBA-A5F2-87E8-E9BD806CF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4968" y="6026414"/>
            <a:ext cx="899094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1EAF2853-1F3B-4CB4-A469-EEA482916880}" type="slidenum">
              <a:rPr lang="en-US" smtClean="0"/>
              <a:pPr/>
              <a:t>‹#›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D69CC8-5598-5B51-C6B7-ED5745EC9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484" y="6026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05050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55FFE-50BD-37DE-63B0-C3B8D64508F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53155" y="1468966"/>
            <a:ext cx="5285690" cy="3920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5D7442-83EC-01B0-C2B7-2C6EDC1C6FC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993" y="2627306"/>
            <a:ext cx="1086401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0505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50505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0505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0505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0505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0505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lepsydiagnosis.org/seizure/atonic-videos.html" TargetMode="External"/><Relationship Id="rId7" Type="http://schemas.openxmlformats.org/officeDocument/2006/relationships/hyperlink" Target="https://www.youtube.com/watch?v=U2UyJnw5Qv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pilepsydiagnosis.org/seizure/motor-videos.html" TargetMode="External"/><Relationship Id="rId5" Type="http://schemas.openxmlformats.org/officeDocument/2006/relationships/hyperlink" Target="https://www.youtube.com/watch?v=mWK-oqwrJz0" TargetMode="External"/><Relationship Id="rId4" Type="http://schemas.openxmlformats.org/officeDocument/2006/relationships/hyperlink" Target="https://www.epilepsydiagnosis.org/seizure/tonic-clonic-variants-video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epi4.1256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ae.org/guidelines/definition-and-classification/operational-classification-2017/ilae-2017-classification-of-seizure-types-checklist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F4C22-74DA-8153-60FE-F79852137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Updates and Advances in Epilepsy: </a:t>
            </a:r>
            <a:r>
              <a:rPr lang="en-US" sz="3200" dirty="0"/>
              <a:t>Diagnosis and Treatment for Primary Care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F248D-340E-846C-F0F7-025A0AAE7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Erik Valenti, MD</a:t>
            </a:r>
            <a:br>
              <a:rPr lang="en-US" dirty="0"/>
            </a:br>
            <a:r>
              <a:rPr lang="en-US" dirty="0"/>
              <a:t>Neurology</a:t>
            </a:r>
            <a:br>
              <a:rPr lang="en-US" dirty="0"/>
            </a:br>
            <a:r>
              <a:rPr lang="en-US" dirty="0"/>
              <a:t>Epilepsy</a:t>
            </a:r>
          </a:p>
        </p:txBody>
      </p:sp>
    </p:spTree>
    <p:extLst>
      <p:ext uri="{BB962C8B-B14F-4D97-AF65-F5344CB8AC3E}">
        <p14:creationId xmlns:p14="http://schemas.microsoft.com/office/powerpoint/2010/main" val="256422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30180-4CB0-09D8-594F-EA3BFD323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000" dirty="0"/>
              <a:t>“Old” ILAE 1989 Classification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Partial seizures</a:t>
            </a:r>
          </a:p>
          <a:p>
            <a:pPr marL="1143000" lvl="1" indent="-457200"/>
            <a:r>
              <a:rPr lang="en-US" sz="2600" dirty="0"/>
              <a:t>Simple Partial seizure</a:t>
            </a:r>
          </a:p>
          <a:p>
            <a:pPr marL="1143000" lvl="1" indent="-457200"/>
            <a:r>
              <a:rPr lang="en-US" sz="2600" dirty="0"/>
              <a:t>Complex Partial seizure</a:t>
            </a:r>
          </a:p>
          <a:p>
            <a:pPr marL="457200" indent="-457200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Generalized seizures</a:t>
            </a:r>
          </a:p>
          <a:p>
            <a:pPr marL="1143000" lvl="1" indent="-457200"/>
            <a:r>
              <a:rPr lang="en-US" sz="2600" dirty="0"/>
              <a:t>Absence</a:t>
            </a:r>
          </a:p>
          <a:p>
            <a:pPr marL="1143000" lvl="1" indent="-457200"/>
            <a:r>
              <a:rPr lang="en-US" sz="2600" dirty="0"/>
              <a:t>Atypical absence</a:t>
            </a:r>
          </a:p>
          <a:p>
            <a:pPr marL="1143000" lvl="1" indent="-457200"/>
            <a:r>
              <a:rPr lang="en-US" sz="2600" dirty="0"/>
              <a:t>Tonic</a:t>
            </a:r>
          </a:p>
          <a:p>
            <a:pPr marL="1143000" lvl="1" indent="-457200"/>
            <a:r>
              <a:rPr lang="en-US" sz="2600" dirty="0"/>
              <a:t>Tonic-</a:t>
            </a:r>
            <a:r>
              <a:rPr lang="en-US" sz="2600" dirty="0" err="1"/>
              <a:t>clonic</a:t>
            </a:r>
            <a:endParaRPr lang="en-US" sz="2600" dirty="0"/>
          </a:p>
          <a:p>
            <a:pPr marL="1143000" lvl="1" indent="-457200"/>
            <a:r>
              <a:rPr lang="en-US" sz="2600" dirty="0" err="1"/>
              <a:t>Clonic</a:t>
            </a:r>
            <a:endParaRPr lang="en-US" sz="2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4F0256-F358-7A64-96C7-C66B139C2D8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Updated ILAE 2017 Classification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Focal seizures</a:t>
            </a:r>
          </a:p>
          <a:p>
            <a:pPr marL="1143000" lvl="1" indent="-457200"/>
            <a:r>
              <a:rPr lang="en-US" sz="2400" dirty="0"/>
              <a:t>Focal Aware seizure</a:t>
            </a:r>
          </a:p>
          <a:p>
            <a:pPr marL="1143000" lvl="1" indent="-457200"/>
            <a:r>
              <a:rPr lang="en-US" sz="2400" dirty="0"/>
              <a:t>Focal Impaired awareness Seizure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Generalized seizures</a:t>
            </a:r>
          </a:p>
          <a:p>
            <a:pPr marL="1143000" lvl="1" indent="-457200"/>
            <a:r>
              <a:rPr lang="en-US" sz="2400" dirty="0"/>
              <a:t>Motor</a:t>
            </a:r>
          </a:p>
          <a:p>
            <a:pPr marL="1143000" lvl="1" indent="-457200"/>
            <a:r>
              <a:rPr lang="en-US" sz="2400" dirty="0"/>
              <a:t>Non-motor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88D92-2632-8930-BD4E-D39EB430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10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CF69F-764D-D7C5-F904-754F6168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Seizures</a:t>
            </a:r>
            <a:r>
              <a:rPr lang="en-US" baseline="30000" dirty="0"/>
              <a:t>8</a:t>
            </a:r>
            <a:r>
              <a:rPr lang="en-US" dirty="0"/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9CB0B8-195D-5333-DB53-4C7B09440722}"/>
              </a:ext>
            </a:extLst>
          </p:cNvPr>
          <p:cNvCxnSpPr/>
          <p:nvPr/>
        </p:nvCxnSpPr>
        <p:spPr>
          <a:xfrm>
            <a:off x="4717473" y="2358736"/>
            <a:ext cx="2036618" cy="83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434395-BF46-03AB-4012-F3AC8B635C75}"/>
              </a:ext>
            </a:extLst>
          </p:cNvPr>
          <p:cNvCxnSpPr/>
          <p:nvPr/>
        </p:nvCxnSpPr>
        <p:spPr>
          <a:xfrm>
            <a:off x="5008418" y="2680855"/>
            <a:ext cx="1745673" cy="14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80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A quick look back at the first IBM PC that launched 42 years ago today -  Neowin">
            <a:extLst>
              <a:ext uri="{FF2B5EF4-FFF2-40B4-BE49-F238E27FC236}">
                <a16:creationId xmlns:a16="http://schemas.microsoft.com/office/drawing/2014/main" id="{B28C18DA-5927-F67C-1D07-73B33F1B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27" y="3604577"/>
            <a:ext cx="4448152" cy="250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Making Of Raiders Of The Lost Ark">
            <a:extLst>
              <a:ext uri="{FF2B5EF4-FFF2-40B4-BE49-F238E27FC236}">
                <a16:creationId xmlns:a16="http://schemas.microsoft.com/office/drawing/2014/main" id="{DE67ECE1-D24F-C075-908E-16050ABA0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79" y="274002"/>
            <a:ext cx="463296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ED2F06-7D0D-026E-D9F3-50BE0465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AVOID: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A6321-0973-BC2E-C48D-B01B32059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272" y="1934004"/>
            <a:ext cx="8512048" cy="1494995"/>
          </a:xfrm>
        </p:spPr>
        <p:txBody>
          <a:bodyPr>
            <a:normAutofit/>
          </a:bodyPr>
          <a:lstStyle/>
          <a:p>
            <a:r>
              <a:rPr lang="en-US" dirty="0"/>
              <a:t>“Grand mal”</a:t>
            </a:r>
          </a:p>
          <a:p>
            <a:r>
              <a:rPr lang="en-US" dirty="0"/>
              <a:t>“Petite mal”</a:t>
            </a:r>
          </a:p>
          <a:p>
            <a:r>
              <a:rPr lang="en-US" dirty="0"/>
              <a:t>Last used: 1981!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BCD15-7AC4-D757-7365-5461178D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9F6069-8263-4296-913A-BC2234E8D32B}" type="datetime1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CE072-C498-FF86-AB10-7BF47FAE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832F-1909-16B4-E75E-F48396E9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68AC1EC-23E2-4F0E-A5A4-674EC8DB954E}" type="slidenum">
              <a:rPr lang="en-US" smtClean="0"/>
              <a:t>11</a:t>
            </a:fld>
            <a:endParaRPr lang="en-US"/>
          </a:p>
        </p:txBody>
      </p:sp>
      <p:pic>
        <p:nvPicPr>
          <p:cNvPr id="1028" name="Picture 4" descr="This Week in NASA History: First Space Shuttle Mission, STS-1, Launches -  April 12, 1981 - NASA">
            <a:extLst>
              <a:ext uri="{FF2B5EF4-FFF2-40B4-BE49-F238E27FC236}">
                <a16:creationId xmlns:a16="http://schemas.microsoft.com/office/drawing/2014/main" id="{EBD26B93-8F0D-396F-306A-B1455033E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4" y="494982"/>
            <a:ext cx="3305006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enty-Five Years of HIV/AIDS --- United States, 1981--2006">
            <a:extLst>
              <a:ext uri="{FF2B5EF4-FFF2-40B4-BE49-F238E27FC236}">
                <a16:creationId xmlns:a16="http://schemas.microsoft.com/office/drawing/2014/main" id="{3A083AD8-47F4-FB8E-DD92-2CA503804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04" y="3163037"/>
            <a:ext cx="3668434" cy="33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98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C66FD6D-98E5-E9B0-A905-E42FCD0B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Determine Seizure Type</a:t>
            </a:r>
          </a:p>
        </p:txBody>
      </p:sp>
      <p:pic>
        <p:nvPicPr>
          <p:cNvPr id="7" name="Content Placeholder 6" descr="A chart of several types of type of diseases&#10;&#10;AI-generated content may be incorrect.">
            <a:extLst>
              <a:ext uri="{FF2B5EF4-FFF2-40B4-BE49-F238E27FC236}">
                <a16:creationId xmlns:a16="http://schemas.microsoft.com/office/drawing/2014/main" id="{E647E317-915B-273C-6829-DC1066A80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35" y="1309688"/>
            <a:ext cx="5681579" cy="431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25637-511C-8FEF-303E-F13168CA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12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50F8D-AC11-7F5F-0CE0-83B4A7BD4EF2}"/>
              </a:ext>
            </a:extLst>
          </p:cNvPr>
          <p:cNvSpPr txBox="1"/>
          <p:nvPr/>
        </p:nvSpPr>
        <p:spPr>
          <a:xfrm>
            <a:off x="3188535" y="6160706"/>
            <a:ext cx="5942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https://www.ilae.org/guidelines/definition-and-classification/operational-classification-2017/ilae-2017-classification-of-seizure-types-checklist</a:t>
            </a:r>
          </a:p>
        </p:txBody>
      </p:sp>
    </p:spTree>
    <p:extLst>
      <p:ext uri="{BB962C8B-B14F-4D97-AF65-F5344CB8AC3E}">
        <p14:creationId xmlns:p14="http://schemas.microsoft.com/office/powerpoint/2010/main" val="429052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6368A-6758-FF6A-6DA3-3881833DB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Generalized</a:t>
            </a:r>
          </a:p>
          <a:p>
            <a:pPr marL="1028700" lvl="1" indent="-342900"/>
            <a:r>
              <a:rPr lang="en-US" dirty="0"/>
              <a:t>Motor</a:t>
            </a:r>
          </a:p>
          <a:p>
            <a:pPr marL="1485900" lvl="2" indent="-342900"/>
            <a:r>
              <a:rPr lang="en-US" dirty="0"/>
              <a:t>Tonic*</a:t>
            </a:r>
          </a:p>
          <a:p>
            <a:pPr marL="1485900" lvl="2" indent="-342900"/>
            <a:r>
              <a:rPr lang="en-US" dirty="0">
                <a:hlinkClick r:id="rId3"/>
              </a:rPr>
              <a:t>Atonic</a:t>
            </a:r>
            <a:r>
              <a:rPr lang="en-US" dirty="0"/>
              <a:t>*</a:t>
            </a:r>
          </a:p>
          <a:p>
            <a:pPr marL="1485900" lvl="2" indent="-342900"/>
            <a:r>
              <a:rPr lang="en-US" dirty="0" err="1"/>
              <a:t>Clonic</a:t>
            </a:r>
            <a:r>
              <a:rPr lang="en-US" dirty="0"/>
              <a:t>*</a:t>
            </a:r>
          </a:p>
          <a:p>
            <a:pPr marL="1485900" lvl="2" indent="-342900"/>
            <a:r>
              <a:rPr lang="en-US" dirty="0">
                <a:hlinkClick r:id="rId4"/>
              </a:rPr>
              <a:t>Tonic-</a:t>
            </a:r>
            <a:r>
              <a:rPr lang="en-US" dirty="0" err="1">
                <a:hlinkClick r:id="rId4"/>
              </a:rPr>
              <a:t>Clonic</a:t>
            </a:r>
            <a:endParaRPr lang="en-US" dirty="0"/>
          </a:p>
          <a:p>
            <a:pPr marL="1485900" lvl="2" indent="-342900"/>
            <a:r>
              <a:rPr lang="en-US" dirty="0"/>
              <a:t>Myoclonic</a:t>
            </a:r>
          </a:p>
          <a:p>
            <a:pPr marL="1485900" lvl="2" indent="-342900"/>
            <a:r>
              <a:rPr lang="en-US" dirty="0"/>
              <a:t>Myoclonic-atonic</a:t>
            </a:r>
          </a:p>
          <a:p>
            <a:pPr marL="1028700" lvl="1" indent="-342900"/>
            <a:r>
              <a:rPr lang="en-US" dirty="0"/>
              <a:t>Non-Motor</a:t>
            </a:r>
          </a:p>
          <a:p>
            <a:pPr marL="1485900" lvl="2" indent="-342900"/>
            <a:r>
              <a:rPr lang="en-US" dirty="0">
                <a:hlinkClick r:id="rId5"/>
              </a:rPr>
              <a:t>Absence</a:t>
            </a:r>
            <a:endParaRPr lang="en-US" dirty="0"/>
          </a:p>
          <a:p>
            <a:pPr marL="1485900" lvl="2" indent="-342900"/>
            <a:r>
              <a:rPr lang="en-US" dirty="0"/>
              <a:t>Atypical Absence</a:t>
            </a:r>
          </a:p>
          <a:p>
            <a:pPr marL="1485900" lvl="2" indent="-342900"/>
            <a:r>
              <a:rPr lang="en-US" dirty="0"/>
              <a:t>Myoclonic</a:t>
            </a:r>
          </a:p>
          <a:p>
            <a:pPr marL="1485900" lvl="2" indent="-342900"/>
            <a:r>
              <a:rPr lang="en-US" dirty="0"/>
              <a:t>Eyelid Myoclonic</a:t>
            </a:r>
          </a:p>
          <a:p>
            <a:pPr marL="1028700" lvl="1" indent="-34290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9B3408-15C3-7A53-25A9-225D247EE5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Focal</a:t>
            </a:r>
          </a:p>
          <a:p>
            <a:pPr marL="1028700" lvl="1" indent="-342900"/>
            <a:r>
              <a:rPr lang="en-US" dirty="0"/>
              <a:t>Motor</a:t>
            </a:r>
          </a:p>
          <a:p>
            <a:pPr marL="1485900" lvl="2" indent="-342900"/>
            <a:r>
              <a:rPr lang="en-US" dirty="0">
                <a:hlinkClick r:id="rId6"/>
              </a:rPr>
              <a:t>Tonic*</a:t>
            </a:r>
            <a:endParaRPr lang="en-US" dirty="0"/>
          </a:p>
          <a:p>
            <a:pPr marL="1485900" lvl="2" indent="-342900"/>
            <a:r>
              <a:rPr lang="en-US" dirty="0">
                <a:hlinkClick r:id="rId7"/>
              </a:rPr>
              <a:t>Automatism</a:t>
            </a:r>
            <a:endParaRPr lang="en-US" dirty="0"/>
          </a:p>
          <a:p>
            <a:pPr marL="1485900" lvl="2" indent="-342900"/>
            <a:r>
              <a:rPr lang="en-US" dirty="0">
                <a:hlinkClick r:id="rId3"/>
              </a:rPr>
              <a:t>Atonic</a:t>
            </a:r>
            <a:r>
              <a:rPr lang="en-US" dirty="0"/>
              <a:t>*</a:t>
            </a:r>
          </a:p>
          <a:p>
            <a:pPr marL="1485900" lvl="2" indent="-342900"/>
            <a:r>
              <a:rPr lang="en-US" dirty="0" err="1"/>
              <a:t>Clonic</a:t>
            </a:r>
            <a:r>
              <a:rPr lang="en-US" dirty="0"/>
              <a:t>*</a:t>
            </a:r>
          </a:p>
          <a:p>
            <a:pPr marL="1485900" lvl="2" indent="-342900"/>
            <a:r>
              <a:rPr lang="en-US" dirty="0"/>
              <a:t>Epileptic Spasms</a:t>
            </a:r>
          </a:p>
          <a:p>
            <a:pPr marL="1485900" lvl="2" indent="-342900"/>
            <a:r>
              <a:rPr lang="en-US" dirty="0"/>
              <a:t>Myoclonic*</a:t>
            </a:r>
          </a:p>
          <a:p>
            <a:pPr marL="1485900" lvl="2" indent="-342900"/>
            <a:r>
              <a:rPr lang="en-US" dirty="0">
                <a:hlinkClick r:id="rId6"/>
              </a:rPr>
              <a:t>Hyperkinetic</a:t>
            </a:r>
            <a:endParaRPr lang="en-US" dirty="0"/>
          </a:p>
          <a:p>
            <a:pPr marL="1028700" lvl="1" indent="-342900"/>
            <a:r>
              <a:rPr lang="en-US" dirty="0"/>
              <a:t>Non-Motor</a:t>
            </a:r>
          </a:p>
          <a:p>
            <a:pPr marL="1485900" lvl="2" indent="-342900"/>
            <a:r>
              <a:rPr lang="en-US" dirty="0"/>
              <a:t>Autonomic</a:t>
            </a:r>
          </a:p>
          <a:p>
            <a:pPr marL="1485900" lvl="2" indent="-342900"/>
            <a:r>
              <a:rPr lang="en-US" dirty="0"/>
              <a:t>Behavioral Arrest</a:t>
            </a:r>
          </a:p>
          <a:p>
            <a:pPr marL="1485900" lvl="2" indent="-342900"/>
            <a:r>
              <a:rPr lang="en-US" dirty="0"/>
              <a:t>Behavioral</a:t>
            </a:r>
          </a:p>
          <a:p>
            <a:pPr marL="1485900" lvl="2" indent="-342900"/>
            <a:r>
              <a:rPr lang="en-US" dirty="0"/>
              <a:t>Sensory</a:t>
            </a:r>
          </a:p>
          <a:p>
            <a:pPr marL="1485900" lvl="2" indent="-342900"/>
            <a:r>
              <a:rPr lang="en-US" dirty="0"/>
              <a:t>Emotional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F9F7C-A86B-DB31-34EC-D68663CE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13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DA2D8-051D-E1BD-CD56-BF2A5A78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seizures</a:t>
            </a:r>
          </a:p>
        </p:txBody>
      </p:sp>
    </p:spTree>
    <p:extLst>
      <p:ext uri="{BB962C8B-B14F-4D97-AF65-F5344CB8AC3E}">
        <p14:creationId xmlns:p14="http://schemas.microsoft.com/office/powerpoint/2010/main" val="92203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D9560-E7FD-12FF-3892-B5AAD8C0D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9C8EE-2009-8AC4-57D9-8722B09BA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Epilepsy: Back to the Definition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A871E-EF1F-8AF3-D644-2F8A9B632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“At least two </a:t>
            </a:r>
            <a:r>
              <a:rPr lang="en-US" sz="2800" b="1" dirty="0"/>
              <a:t>unprovoked seizures</a:t>
            </a:r>
            <a:r>
              <a:rPr lang="en-US" sz="2800" dirty="0"/>
              <a:t> separated by </a:t>
            </a:r>
            <a:r>
              <a:rPr lang="en-US" sz="2800" b="1" dirty="0"/>
              <a:t>more than 24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OR </a:t>
            </a:r>
            <a:r>
              <a:rPr lang="en-US" sz="2800" b="1" dirty="0"/>
              <a:t>one </a:t>
            </a:r>
            <a:r>
              <a:rPr lang="en-US" sz="2800" dirty="0"/>
              <a:t>unprovoked (or reflex) seizure, coupled with a probability of further seizures that is similar to the general recurrence risk (at least 60%) after two unprovoked seizures projected over the next decade</a:t>
            </a:r>
          </a:p>
          <a:p>
            <a:pPr marL="1028700" lvl="1" indent="-342900"/>
            <a:r>
              <a:rPr lang="en-US" sz="2600" dirty="0"/>
              <a:t>i.e. one seizure AND risk factors for epilepsy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OR seizure consistent with an epilepsy syndrome”</a:t>
            </a:r>
            <a:r>
              <a:rPr lang="en-US" sz="2800" baseline="30000" dirty="0"/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baseline="30000" dirty="0"/>
              <a:t>One seizure? Does not meet criteria? </a:t>
            </a:r>
            <a:r>
              <a:rPr lang="en-US" sz="4800" baseline="30000" dirty="0">
                <a:sym typeface="Wingdings" panose="05000000000000000000" pitchFamily="2" charset="2"/>
              </a:rPr>
              <a:t> discuss and watch</a:t>
            </a:r>
            <a:endParaRPr lang="en-US" sz="48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baseline="30000" dirty="0"/>
              <a:t>Meet these? </a:t>
            </a:r>
            <a:r>
              <a:rPr lang="en-US" sz="4800" baseline="30000" dirty="0">
                <a:sym typeface="Wingdings" panose="05000000000000000000" pitchFamily="2" charset="2"/>
              </a:rPr>
              <a:t> TREAT!</a:t>
            </a:r>
            <a:endParaRPr lang="en-US" sz="48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6A19D-DD10-6541-2A23-957ADED1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14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 descr="A yellow and orange arrow&#10;&#10;AI-generated content may be incorrect.">
            <a:extLst>
              <a:ext uri="{FF2B5EF4-FFF2-40B4-BE49-F238E27FC236}">
                <a16:creationId xmlns:a16="http://schemas.microsoft.com/office/drawing/2014/main" id="{E9E15879-3FFA-F307-3006-A54002D05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738" y="-602238"/>
            <a:ext cx="2439386" cy="24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94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FD3E-EF90-516F-E403-FDA6BC96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Determine Epilepsy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6FAE8-56C5-BD75-449F-2C4917D4B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Generalized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Combined</a:t>
            </a:r>
          </a:p>
          <a:p>
            <a:pPr marL="1028700" lvl="1" indent="-342900"/>
            <a:r>
              <a:rPr lang="en-US" sz="2400" dirty="0"/>
              <a:t>Lennox </a:t>
            </a:r>
            <a:r>
              <a:rPr lang="en-US" sz="2400" dirty="0" err="1"/>
              <a:t>Gastaut</a:t>
            </a:r>
            <a:r>
              <a:rPr lang="en-US" sz="2400" dirty="0"/>
              <a:t> </a:t>
            </a:r>
          </a:p>
          <a:p>
            <a:pPr marL="1028700" lvl="1" indent="-342900"/>
            <a:r>
              <a:rPr lang="en-US" sz="2400" dirty="0"/>
              <a:t>Dravet syndrome</a:t>
            </a:r>
          </a:p>
          <a:p>
            <a:pPr marL="1028700" lvl="1" indent="-342900"/>
            <a:r>
              <a:rPr lang="en-US" sz="2400" dirty="0"/>
              <a:t>Other epileptic encephalopathies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Unknown</a:t>
            </a:r>
          </a:p>
          <a:p>
            <a:pPr marL="1028700" lvl="1" indent="-342900"/>
            <a:r>
              <a:rPr lang="en-US" sz="2400" dirty="0"/>
              <a:t>Many diagnosis start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Each Type responds to different medication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E4D0A-C7B6-E865-231D-EC1BEF8E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15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B216DF-0292-212F-BD02-C9AFF9ED246A}"/>
              </a:ext>
            </a:extLst>
          </p:cNvPr>
          <p:cNvSpPr/>
          <p:nvPr/>
        </p:nvSpPr>
        <p:spPr>
          <a:xfrm>
            <a:off x="984084" y="4013003"/>
            <a:ext cx="2394735" cy="457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7FAACC-FC6A-35A2-1FC8-671286949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sz="3200" dirty="0"/>
              <a:t>Broad Spectrum</a:t>
            </a:r>
          </a:p>
          <a:p>
            <a:pPr algn="ctr"/>
            <a:r>
              <a:rPr lang="en-US" sz="2400" dirty="0"/>
              <a:t>(Focal + Generalized)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Levetiracetam (Keppra)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Clobazam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Lacosamide</a:t>
            </a:r>
            <a:r>
              <a:rPr lang="en-US" sz="2400" baseline="30000" dirty="0"/>
              <a:t>^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Lamotrigine**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Felbamate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ethosuximide+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Perampanel</a:t>
            </a:r>
            <a:r>
              <a:rPr lang="en-US" sz="2400" dirty="0"/>
              <a:t> (</a:t>
            </a:r>
            <a:r>
              <a:rPr lang="en-US" sz="2400" dirty="0" err="1"/>
              <a:t>Fycompa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Phenobarbital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Valproic acid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topiramate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zonisamide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8D1C02-137A-CE2D-D087-DAC5A777539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2800" dirty="0"/>
              <a:t>Narrow Spectrum</a:t>
            </a:r>
          </a:p>
          <a:p>
            <a:pPr algn="ctr"/>
            <a:r>
              <a:rPr lang="en-US" sz="2000" dirty="0"/>
              <a:t>(Focal 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Breviracetam</a:t>
            </a:r>
            <a:r>
              <a:rPr lang="en-US" dirty="0"/>
              <a:t>* (</a:t>
            </a:r>
            <a:r>
              <a:rPr lang="en-US" dirty="0" err="1"/>
              <a:t>Briviact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Carbamezapine</a:t>
            </a:r>
            <a:r>
              <a:rPr lang="en-US" sz="2000" dirty="0"/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Cenobamate</a:t>
            </a:r>
            <a:r>
              <a:rPr lang="en-US" dirty="0"/>
              <a:t> (</a:t>
            </a:r>
            <a:r>
              <a:rPr lang="en-US" dirty="0" err="1"/>
              <a:t>Xcorpi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Eslicarbazepine</a:t>
            </a:r>
            <a:r>
              <a:rPr lang="en-US" sz="2000" dirty="0"/>
              <a:t> (Aptiom)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Gabapentin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pregabalin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Oxcarbazepine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Phenytoin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Tiagabine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vigabatrin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13C24-EDDC-000F-EAD0-800CEB59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16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0F37E-07F6-D5E0-AC09-0A2A9B78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Anti-Seizure Medications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F205FD-3C64-689D-AFD7-EAB7252B0D3D}"/>
              </a:ext>
            </a:extLst>
          </p:cNvPr>
          <p:cNvSpPr txBox="1"/>
          <p:nvPr/>
        </p:nvSpPr>
        <p:spPr>
          <a:xfrm>
            <a:off x="3608702" y="5327210"/>
            <a:ext cx="4491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^: not proven for absence seizures</a:t>
            </a:r>
          </a:p>
          <a:p>
            <a:r>
              <a:rPr lang="en-US" sz="1600" dirty="0"/>
              <a:t>*: suggested for generalized but not proven</a:t>
            </a:r>
          </a:p>
          <a:p>
            <a:r>
              <a:rPr lang="en-US" sz="1600" dirty="0"/>
              <a:t>**: suggested but not proven for absence seizure</a:t>
            </a:r>
          </a:p>
          <a:p>
            <a:r>
              <a:rPr lang="en-US" sz="1600" dirty="0"/>
              <a:t>+ONLY for absence seizures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A4CBFB-27F2-5CF8-6590-A96E8ECFF484}"/>
              </a:ext>
            </a:extLst>
          </p:cNvPr>
          <p:cNvGrpSpPr/>
          <p:nvPr/>
        </p:nvGrpSpPr>
        <p:grpSpPr>
          <a:xfrm>
            <a:off x="5944045" y="2399244"/>
            <a:ext cx="2420470" cy="2194660"/>
            <a:chOff x="5944045" y="2399244"/>
            <a:chExt cx="2420470" cy="21946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776F2C-AB5F-5B00-C57A-11009DB92758}"/>
                </a:ext>
              </a:extLst>
            </p:cNvPr>
            <p:cNvSpPr/>
            <p:nvPr/>
          </p:nvSpPr>
          <p:spPr>
            <a:xfrm>
              <a:off x="6245259" y="2399244"/>
              <a:ext cx="2119256" cy="2474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7CB897-D83E-240A-7446-6D03F6FFD97A}"/>
                </a:ext>
              </a:extLst>
            </p:cNvPr>
            <p:cNvSpPr/>
            <p:nvPr/>
          </p:nvSpPr>
          <p:spPr>
            <a:xfrm>
              <a:off x="5944045" y="4346478"/>
              <a:ext cx="2119256" cy="2474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33ED6B3-7F1C-C20F-C528-FDE4B287F00E}"/>
              </a:ext>
            </a:extLst>
          </p:cNvPr>
          <p:cNvSpPr txBox="1"/>
          <p:nvPr/>
        </p:nvSpPr>
        <p:spPr>
          <a:xfrm>
            <a:off x="7914968" y="3569853"/>
            <a:ext cx="4491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 indicated for generalized epilepsy!</a:t>
            </a:r>
          </a:p>
        </p:txBody>
      </p:sp>
    </p:spTree>
    <p:extLst>
      <p:ext uri="{BB962C8B-B14F-4D97-AF65-F5344CB8AC3E}">
        <p14:creationId xmlns:p14="http://schemas.microsoft.com/office/powerpoint/2010/main" val="7346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ACD2DF-4BC2-5925-3105-987258C5B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Unknown Epilepsy Type</a:t>
            </a:r>
          </a:p>
          <a:p>
            <a:pPr marL="1028700" lvl="1" indent="-342900"/>
            <a:r>
              <a:rPr lang="en-US" sz="3000" b="1" dirty="0"/>
              <a:t>Levetiracetam</a:t>
            </a:r>
            <a:endParaRPr lang="en-US" sz="3000" dirty="0"/>
          </a:p>
          <a:p>
            <a:pPr marL="1028700" lvl="1" indent="-342900"/>
            <a:r>
              <a:rPr lang="en-US" sz="3000" b="1" dirty="0"/>
              <a:t>Zonisamide</a:t>
            </a:r>
          </a:p>
          <a:p>
            <a:pPr marL="1028700" lvl="1" indent="-342900"/>
            <a:r>
              <a:rPr lang="en-US" sz="3000" b="1" dirty="0"/>
              <a:t>Topiramate</a:t>
            </a:r>
          </a:p>
          <a:p>
            <a:pPr marL="1028700" lvl="1" indent="-342900"/>
            <a:r>
              <a:rPr lang="en-US" sz="3000" b="1" dirty="0"/>
              <a:t>Lacosamide</a:t>
            </a:r>
          </a:p>
          <a:p>
            <a:pPr marL="1028700" lvl="1" indent="-342900"/>
            <a:r>
              <a:rPr lang="en-US" sz="3000" b="1" dirty="0"/>
              <a:t>lamotrigine</a:t>
            </a:r>
          </a:p>
          <a:p>
            <a:pPr marL="1028700" lvl="1" indent="-342900"/>
            <a:endParaRPr lang="en-US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C4B4D-56FD-88D9-B9A6-F337E5738E6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Child bearing age female</a:t>
            </a:r>
          </a:p>
          <a:p>
            <a:pPr marL="1028700" lvl="1" indent="-342900"/>
            <a:r>
              <a:rPr lang="en-US" dirty="0"/>
              <a:t>Levetiracetam</a:t>
            </a:r>
          </a:p>
          <a:p>
            <a:pPr marL="1028700" lvl="1" indent="-342900"/>
            <a:r>
              <a:rPr lang="en-US" dirty="0"/>
              <a:t>Lamotrigine</a:t>
            </a:r>
          </a:p>
          <a:p>
            <a:pPr marL="1028700" lvl="1" indent="-342900"/>
            <a:r>
              <a:rPr lang="en-US" dirty="0"/>
              <a:t>Lacosamide</a:t>
            </a:r>
          </a:p>
          <a:p>
            <a:pPr marL="1028700" lvl="1" indent="-342900"/>
            <a:r>
              <a:rPr lang="en-US" dirty="0"/>
              <a:t>Zonisamide</a:t>
            </a:r>
          </a:p>
          <a:p>
            <a:pPr marL="342900" indent="-342900"/>
            <a:r>
              <a:rPr lang="en-US" dirty="0"/>
              <a:t>AVOID:</a:t>
            </a:r>
          </a:p>
          <a:p>
            <a:pPr marL="1028700" lvl="1" indent="-342900"/>
            <a:r>
              <a:rPr lang="en-US" dirty="0"/>
              <a:t>Topiramate, valproic acid, </a:t>
            </a:r>
            <a:r>
              <a:rPr lang="en-US" dirty="0" err="1"/>
              <a:t>carbamezapine</a:t>
            </a:r>
            <a:r>
              <a:rPr lang="en-US" dirty="0"/>
              <a:t>, phenytoin, phenobarbital </a:t>
            </a:r>
            <a:r>
              <a:rPr lang="en-US" dirty="0">
                <a:sym typeface="Wingdings" panose="05000000000000000000" pitchFamily="2" charset="2"/>
              </a:rPr>
              <a:t> teratogenic</a:t>
            </a:r>
          </a:p>
          <a:p>
            <a:pPr marL="1028700" lvl="1" indent="-342900"/>
            <a:r>
              <a:rPr lang="en-US" dirty="0">
                <a:sym typeface="Wingdings" panose="05000000000000000000" pitchFamily="2" charset="2"/>
              </a:rPr>
              <a:t>Valproic acid, </a:t>
            </a:r>
            <a:r>
              <a:rPr lang="en-US" dirty="0" err="1">
                <a:sym typeface="Wingdings" panose="05000000000000000000" pitchFamily="2" charset="2"/>
              </a:rPr>
              <a:t>carbamezapine</a:t>
            </a:r>
            <a:r>
              <a:rPr lang="en-US" dirty="0">
                <a:sym typeface="Wingdings" panose="05000000000000000000" pitchFamily="2" charset="2"/>
              </a:rPr>
              <a:t>, topiramate (high dose), phenobarbital, primidone  drug </a:t>
            </a:r>
            <a:r>
              <a:rPr lang="en-US" dirty="0" err="1">
                <a:sym typeface="Wingdings" panose="05000000000000000000" pitchFamily="2" charset="2"/>
              </a:rPr>
              <a:t>drug</a:t>
            </a:r>
            <a:r>
              <a:rPr lang="en-US" dirty="0">
                <a:sym typeface="Wingdings" panose="05000000000000000000" pitchFamily="2" charset="2"/>
              </a:rPr>
              <a:t> interactions, interfere with OCP</a:t>
            </a:r>
          </a:p>
          <a:p>
            <a:pPr marL="1028700" lvl="1" indent="-342900"/>
            <a:r>
              <a:rPr lang="en-US" dirty="0">
                <a:sym typeface="Wingdings" panose="05000000000000000000" pitchFamily="2" charset="2"/>
              </a:rPr>
              <a:t>Valproic acid  weight gain, interactions with estrogen, teratogenic,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4707D-B0FF-C92A-D70E-BAD46C73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17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09DDC1-2428-813D-C5DD-B9D09E06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Treatment steps</a:t>
            </a:r>
          </a:p>
        </p:txBody>
      </p:sp>
    </p:spTree>
    <p:extLst>
      <p:ext uri="{BB962C8B-B14F-4D97-AF65-F5344CB8AC3E}">
        <p14:creationId xmlns:p14="http://schemas.microsoft.com/office/powerpoint/2010/main" val="1560504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BA578-50AF-4CC8-C253-5F4DAD5B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Treatment steps (continue)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C2F42-F248-CC50-91B9-3B748D171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Focal seizures</a:t>
            </a:r>
          </a:p>
          <a:p>
            <a:pPr marL="1028700" lvl="1" indent="-342900"/>
            <a:r>
              <a:rPr lang="en-US" sz="2600" dirty="0"/>
              <a:t>Levetiracetam</a:t>
            </a:r>
          </a:p>
          <a:p>
            <a:pPr marL="1485900" lvl="2" indent="-342900"/>
            <a:r>
              <a:rPr lang="en-US" sz="2400" dirty="0"/>
              <a:t>Easy to titrate</a:t>
            </a:r>
          </a:p>
          <a:p>
            <a:pPr marL="1485900" lvl="2" indent="-342900"/>
            <a:r>
              <a:rPr lang="en-US" sz="2400" dirty="0"/>
              <a:t>Side effects: depression, irritability, psych, sleep problems</a:t>
            </a:r>
          </a:p>
          <a:p>
            <a:pPr marL="1028700" lvl="1" indent="-342900"/>
            <a:r>
              <a:rPr lang="en-US" sz="2600" dirty="0"/>
              <a:t>Lacosamide</a:t>
            </a:r>
          </a:p>
          <a:p>
            <a:pPr marL="1485900" lvl="2" indent="-342900"/>
            <a:r>
              <a:rPr lang="en-US" sz="2400" dirty="0"/>
              <a:t>Easy to titrate</a:t>
            </a:r>
          </a:p>
          <a:p>
            <a:pPr marL="1485900" lvl="2" indent="-342900"/>
            <a:r>
              <a:rPr lang="en-US" sz="2400" dirty="0"/>
              <a:t>Side effects: dizziness, diplopia, cognitive, imbalance</a:t>
            </a:r>
          </a:p>
          <a:p>
            <a:pPr marL="1485900" lvl="2" indent="-342900"/>
            <a:r>
              <a:rPr lang="en-US" sz="2400" dirty="0"/>
              <a:t>Monitor: PR prolongation</a:t>
            </a:r>
          </a:p>
          <a:p>
            <a:pPr marL="1028700" lvl="1" indent="-342900"/>
            <a:r>
              <a:rPr lang="en-US" sz="2600" dirty="0"/>
              <a:t>Oxcarbazepine</a:t>
            </a:r>
          </a:p>
          <a:p>
            <a:pPr marL="1485900" lvl="2" indent="-342900"/>
            <a:r>
              <a:rPr lang="en-US" sz="2400" dirty="0"/>
              <a:t>Monitor Na</a:t>
            </a:r>
          </a:p>
          <a:p>
            <a:pPr marL="1028700" lvl="1" indent="-342900"/>
            <a:r>
              <a:rPr lang="en-US" sz="2600" dirty="0"/>
              <a:t>Lamotrigine</a:t>
            </a:r>
          </a:p>
          <a:p>
            <a:pPr marL="1485900" lvl="2" indent="-342900"/>
            <a:r>
              <a:rPr lang="en-US" sz="2400" dirty="0"/>
              <a:t>Slow titration </a:t>
            </a:r>
            <a:r>
              <a:rPr lang="en-US" sz="2400" dirty="0">
                <a:sym typeface="Wingdings" panose="05000000000000000000" pitchFamily="2" charset="2"/>
              </a:rPr>
              <a:t> risk for SJS, rash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8D1BE-5437-B164-0BF4-3AA8EA5E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18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4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F28C4-7ED5-1B13-B007-85D1C859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A4F2-121E-9CD3-5086-51175F341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Phenobarbital</a:t>
            </a:r>
          </a:p>
          <a:p>
            <a:pPr marL="1028700" lvl="1" indent="-342900"/>
            <a:r>
              <a:rPr lang="en-US" dirty="0"/>
              <a:t>Side effects: sedation, falls, enzyme inducer, risk for osteoporosis, cognitive slowing</a:t>
            </a:r>
          </a:p>
          <a:p>
            <a:pPr marL="1028700" lvl="1" indent="-342900"/>
            <a:r>
              <a:rPr lang="en-US" dirty="0"/>
              <a:t>Teratogenic</a:t>
            </a:r>
          </a:p>
          <a:p>
            <a:pPr marL="1028700" lvl="1" indent="-342900"/>
            <a:r>
              <a:rPr lang="en-US" dirty="0"/>
              <a:t>Increase risk for ID and dementia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Phenytoin</a:t>
            </a:r>
          </a:p>
          <a:p>
            <a:pPr marL="1028700" lvl="1" indent="-342900"/>
            <a:r>
              <a:rPr lang="en-US" dirty="0"/>
              <a:t>Side effects: sedation, falls, enzyme inducer, risk for osteoporosis, cognitive slowing</a:t>
            </a:r>
          </a:p>
          <a:p>
            <a:pPr marL="1028700" lvl="1" indent="-342900"/>
            <a:r>
              <a:rPr lang="en-US" dirty="0"/>
              <a:t>Irreversible side effects: neuropathy, cerebellar degeneration/atrophy, osteoporosis</a:t>
            </a:r>
          </a:p>
          <a:p>
            <a:pPr marL="1028700" lvl="1" indent="-342900"/>
            <a:r>
              <a:rPr lang="en-US" dirty="0"/>
              <a:t>Other side effects: tremor, ataxia, imbalance, osteoporosis, gingival hyperplasia, pancytopenia</a:t>
            </a:r>
          </a:p>
          <a:p>
            <a:pPr marL="342900" indent="-342900"/>
            <a:r>
              <a:rPr lang="en-US" dirty="0" err="1"/>
              <a:t>Carbamezapine</a:t>
            </a:r>
            <a:r>
              <a:rPr lang="en-US" dirty="0"/>
              <a:t> (caution)</a:t>
            </a:r>
          </a:p>
          <a:p>
            <a:pPr marL="1028700" lvl="1" indent="-342900"/>
            <a:r>
              <a:rPr lang="en-US" dirty="0"/>
              <a:t>Teratogenic</a:t>
            </a:r>
          </a:p>
          <a:p>
            <a:pPr marL="1028700" lvl="1" indent="-342900"/>
            <a:r>
              <a:rPr lang="en-US" dirty="0"/>
              <a:t>Enzyme inducer </a:t>
            </a:r>
            <a:r>
              <a:rPr lang="en-US" dirty="0">
                <a:sym typeface="Wingdings" panose="05000000000000000000" pitchFamily="2" charset="2"/>
              </a:rPr>
              <a:t> reduces efficacy of itself, other medications, risk for osteoporosis</a:t>
            </a:r>
          </a:p>
          <a:p>
            <a:pPr marL="1028700" lvl="1" indent="-342900"/>
            <a:r>
              <a:rPr lang="en-US" dirty="0">
                <a:sym typeface="Wingdings" panose="05000000000000000000" pitchFamily="2" charset="2"/>
              </a:rPr>
              <a:t>Risks: imbalance, ataxia, hyponatremia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765D3-9905-4A46-C35C-245E1AFC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19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2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64AD-85F8-F5FC-05F0-4139AC43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8603F-386B-E45C-DCB8-2DC660AE5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disclosures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3E3B7-D16B-83A2-8112-2A2B43E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3264" y="6026414"/>
            <a:ext cx="2220798" cy="365125"/>
          </a:xfrm>
          <a:prstGeom prst="rect">
            <a:avLst/>
          </a:prstGeom>
        </p:spPr>
        <p:txBody>
          <a:bodyPr/>
          <a:lstStyle/>
          <a:p>
            <a:fld id="{1EAF2853-1F3B-4CB4-A469-EEA482916880}" type="slidenum">
              <a:rPr lang="en-US" smtClean="0"/>
              <a:pPr/>
              <a:t>2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77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7285-3ABA-9758-911D-4C3D7BE0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CA54E-639A-5BBA-FDD0-2F06847E0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Treatment goal: seizure freedom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Consultation with neurology = essential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Epilepsy Monitoring Unit (EMU) referral</a:t>
            </a:r>
          </a:p>
          <a:p>
            <a:pPr marL="1028700" lvl="1" indent="-342900"/>
            <a:r>
              <a:rPr lang="en-US" dirty="0"/>
              <a:t>Characterize spells – confirm seizures</a:t>
            </a:r>
          </a:p>
          <a:p>
            <a:pPr marL="1028700" lvl="1" indent="-342900"/>
            <a:r>
              <a:rPr lang="en-US" dirty="0"/>
              <a:t>Determine seizure localization and semiology</a:t>
            </a:r>
          </a:p>
          <a:p>
            <a:pPr marL="1028700" lvl="1" indent="-342900"/>
            <a:r>
              <a:rPr lang="en-US" dirty="0"/>
              <a:t>Confirm appropriate clinical recognition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Outcomes and chance of seizure freedom</a:t>
            </a:r>
            <a:r>
              <a:rPr lang="en-US" baseline="30000" dirty="0"/>
              <a:t>10</a:t>
            </a:r>
          </a:p>
          <a:p>
            <a:pPr marL="1028700" lvl="1" indent="-342900"/>
            <a:r>
              <a:rPr lang="en-US" dirty="0"/>
              <a:t>First ASM: 50-60% seizure freedom</a:t>
            </a:r>
          </a:p>
          <a:p>
            <a:pPr marL="1028700" lvl="1" indent="-342900"/>
            <a:r>
              <a:rPr lang="en-US" dirty="0"/>
              <a:t>Second ASM: 15- 25% (65 – 85%)</a:t>
            </a:r>
          </a:p>
          <a:p>
            <a:pPr marL="1028700" lvl="1" indent="-342900"/>
            <a:r>
              <a:rPr lang="en-US" dirty="0"/>
              <a:t>Persistent seizures: 70-80%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Refractory epilepsy</a:t>
            </a:r>
          </a:p>
          <a:p>
            <a:pPr marL="1028700" lvl="1" indent="-342900"/>
            <a:r>
              <a:rPr lang="en-US" dirty="0"/>
              <a:t>Failure of two </a:t>
            </a:r>
            <a:r>
              <a:rPr lang="en-US" u="sng" dirty="0"/>
              <a:t>well tolerated </a:t>
            </a:r>
            <a:r>
              <a:rPr lang="en-US" dirty="0"/>
              <a:t>and </a:t>
            </a:r>
            <a:r>
              <a:rPr lang="en-US" u="sng" dirty="0"/>
              <a:t>appropriately</a:t>
            </a:r>
            <a:r>
              <a:rPr lang="en-US" dirty="0"/>
              <a:t> dosed medication</a:t>
            </a:r>
          </a:p>
          <a:p>
            <a:pPr marL="1028700" lvl="1" indent="-342900"/>
            <a:r>
              <a:rPr lang="en-US" dirty="0"/>
              <a:t>Possible exception: </a:t>
            </a:r>
            <a:r>
              <a:rPr lang="en-US" dirty="0" err="1"/>
              <a:t>cenobamate</a:t>
            </a:r>
            <a:r>
              <a:rPr lang="en-US" dirty="0"/>
              <a:t> (</a:t>
            </a:r>
            <a:r>
              <a:rPr lang="en-US" dirty="0" err="1"/>
              <a:t>Xcorpi</a:t>
            </a:r>
            <a:r>
              <a:rPr lang="en-US" dirty="0"/>
              <a:t>)*</a:t>
            </a:r>
            <a:r>
              <a:rPr lang="en-US" baseline="30000" dirty="0"/>
              <a:t>11</a:t>
            </a:r>
          </a:p>
          <a:p>
            <a:pPr marL="1028700" lvl="1" indent="-342900"/>
            <a:r>
              <a:rPr lang="en-US" dirty="0"/>
              <a:t>Next step: neurostimulation or surgery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26BD5-EA86-C119-84DA-F067EA4F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20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6827BE-EEBD-8FA9-2592-C1F5EEA29B9E}"/>
              </a:ext>
            </a:extLst>
          </p:cNvPr>
          <p:cNvGrpSpPr/>
          <p:nvPr/>
        </p:nvGrpSpPr>
        <p:grpSpPr>
          <a:xfrm>
            <a:off x="6492182" y="498839"/>
            <a:ext cx="4900209" cy="4173061"/>
            <a:chOff x="6492182" y="498839"/>
            <a:chExt cx="4900209" cy="41730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8BF212-802F-ADAD-0A73-5E1959A39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2182" y="498839"/>
              <a:ext cx="4900209" cy="354361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6CBC47-1F60-3B92-6FE2-A9EF7B97C71A}"/>
                </a:ext>
              </a:extLst>
            </p:cNvPr>
            <p:cNvSpPr txBox="1"/>
            <p:nvPr/>
          </p:nvSpPr>
          <p:spPr>
            <a:xfrm>
              <a:off x="8350321" y="4117902"/>
              <a:ext cx="25813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" b="0" i="0" dirty="0">
                  <a:solidFill>
                    <a:srgbClr val="1B1B1B"/>
                  </a:solidFill>
                  <a:effectLst/>
                  <a:latin typeface="Roboto Mono Web"/>
                </a:rPr>
                <a:t>Schmitz B, Lattanzi S, </a:t>
              </a:r>
              <a:r>
                <a:rPr lang="en-US" sz="600" b="0" i="0" dirty="0" err="1">
                  <a:solidFill>
                    <a:srgbClr val="1B1B1B"/>
                  </a:solidFill>
                  <a:effectLst/>
                  <a:latin typeface="Roboto Mono Web"/>
                </a:rPr>
                <a:t>Vonck</a:t>
              </a:r>
              <a:r>
                <a:rPr lang="en-US" sz="600" b="0" i="0" dirty="0">
                  <a:solidFill>
                    <a:srgbClr val="1B1B1B"/>
                  </a:solidFill>
                  <a:effectLst/>
                  <a:latin typeface="Roboto Mono Web"/>
                </a:rPr>
                <a:t> K, </a:t>
              </a:r>
              <a:r>
                <a:rPr lang="en-US" sz="600" b="0" i="0" dirty="0" err="1">
                  <a:solidFill>
                    <a:srgbClr val="1B1B1B"/>
                  </a:solidFill>
                  <a:effectLst/>
                  <a:latin typeface="Roboto Mono Web"/>
                </a:rPr>
                <a:t>Kälviäinen</a:t>
              </a:r>
              <a:r>
                <a:rPr lang="en-US" sz="600" b="0" i="0" dirty="0">
                  <a:solidFill>
                    <a:srgbClr val="1B1B1B"/>
                  </a:solidFill>
                  <a:effectLst/>
                  <a:latin typeface="Roboto Mono Web"/>
                </a:rPr>
                <a:t> R, </a:t>
              </a:r>
              <a:r>
                <a:rPr lang="en-US" sz="600" b="0" i="0" dirty="0" err="1">
                  <a:solidFill>
                    <a:srgbClr val="1B1B1B"/>
                  </a:solidFill>
                  <a:effectLst/>
                  <a:latin typeface="Roboto Mono Web"/>
                </a:rPr>
                <a:t>Nashef</a:t>
              </a:r>
              <a:r>
                <a:rPr lang="en-US" sz="600" b="0" i="0" dirty="0">
                  <a:solidFill>
                    <a:srgbClr val="1B1B1B"/>
                  </a:solidFill>
                  <a:effectLst/>
                  <a:latin typeface="Roboto Mono Web"/>
                </a:rPr>
                <a:t> L, Ben-Menachem E. </a:t>
              </a:r>
              <a:r>
                <a:rPr lang="en-US" sz="600" b="0" i="0" dirty="0" err="1">
                  <a:solidFill>
                    <a:srgbClr val="1B1B1B"/>
                  </a:solidFill>
                  <a:effectLst/>
                  <a:latin typeface="Roboto Mono Web"/>
                </a:rPr>
                <a:t>Cenobamate</a:t>
              </a:r>
              <a:r>
                <a:rPr lang="en-US" sz="600" b="0" i="0" dirty="0">
                  <a:solidFill>
                    <a:srgbClr val="1B1B1B"/>
                  </a:solidFill>
                  <a:effectLst/>
                  <a:latin typeface="Roboto Mono Web"/>
                </a:rPr>
                <a:t> in refractory epilepsy: Overview of treatment options and practical considerations. Epilepsia Open. 2023 Dec;8(4):1241-1255. </a:t>
              </a:r>
              <a:r>
                <a:rPr lang="en-US" sz="600" b="0" i="0" dirty="0" err="1">
                  <a:solidFill>
                    <a:srgbClr val="1B1B1B"/>
                  </a:solidFill>
                  <a:effectLst/>
                  <a:latin typeface="Roboto Mono Web"/>
                </a:rPr>
                <a:t>doi</a:t>
              </a:r>
              <a:r>
                <a:rPr lang="en-US" sz="600" b="0" i="0" dirty="0">
                  <a:solidFill>
                    <a:srgbClr val="1B1B1B"/>
                  </a:solidFill>
                  <a:effectLst/>
                  <a:latin typeface="Roboto Mono Web"/>
                </a:rPr>
                <a:t>: 10.1002/epi4.12830. </a:t>
              </a:r>
              <a:r>
                <a:rPr lang="en-US" sz="600" b="0" i="0" dirty="0" err="1">
                  <a:solidFill>
                    <a:srgbClr val="1B1B1B"/>
                  </a:solidFill>
                  <a:effectLst/>
                  <a:latin typeface="Roboto Mono Web"/>
                </a:rPr>
                <a:t>Epub</a:t>
              </a:r>
              <a:r>
                <a:rPr lang="en-US" sz="600" b="0" i="0" dirty="0">
                  <a:solidFill>
                    <a:srgbClr val="1B1B1B"/>
                  </a:solidFill>
                  <a:effectLst/>
                  <a:latin typeface="Roboto Mono Web"/>
                </a:rPr>
                <a:t> 2023 Oct 3. PMID: 37743544; PMCID: PMC10690671.</a:t>
              </a:r>
              <a:endParaRPr lang="en-US" sz="70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6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54C3-C98B-A634-6CC2-AF12A0BB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Refractory epilepsy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9E714-38C2-21C7-6AD1-D1D8B0695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Focal:</a:t>
            </a:r>
          </a:p>
          <a:p>
            <a:pPr marL="971550" lvl="1" indent="-285750"/>
            <a:r>
              <a:rPr lang="en-US" dirty="0"/>
              <a:t>Surgery</a:t>
            </a:r>
          </a:p>
          <a:p>
            <a:pPr marL="971550" lvl="1" indent="-285750"/>
            <a:r>
              <a:rPr lang="en-US" dirty="0"/>
              <a:t>Neurostimulation</a:t>
            </a:r>
          </a:p>
          <a:p>
            <a:pPr marL="1428750" lvl="2" indent="-285750"/>
            <a:r>
              <a:rPr lang="en-US" dirty="0"/>
              <a:t>Vagal Nerve Stimulator (VNS)</a:t>
            </a:r>
          </a:p>
          <a:p>
            <a:pPr marL="1428750" lvl="2" indent="-285750"/>
            <a:r>
              <a:rPr lang="en-US" dirty="0"/>
              <a:t>Deep Brain Stimulation (DBS)</a:t>
            </a:r>
          </a:p>
          <a:p>
            <a:pPr marL="1428750" lvl="2" indent="-285750"/>
            <a:r>
              <a:rPr lang="en-US" dirty="0"/>
              <a:t>Responsive Neurostimulator (RNS)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Generalized</a:t>
            </a:r>
          </a:p>
          <a:p>
            <a:pPr marL="1028700" lvl="1" indent="-342900"/>
            <a:r>
              <a:rPr lang="en-US" dirty="0"/>
              <a:t>Neurostimulation:</a:t>
            </a:r>
          </a:p>
          <a:p>
            <a:pPr marL="1485900" lvl="2" indent="-342900"/>
            <a:r>
              <a:rPr lang="en-US" dirty="0"/>
              <a:t>VNS</a:t>
            </a:r>
          </a:p>
          <a:p>
            <a:pPr marL="1485900" lvl="2" indent="-342900"/>
            <a:r>
              <a:rPr lang="en-US" dirty="0"/>
              <a:t>RNS or DBS? </a:t>
            </a:r>
            <a:r>
              <a:rPr lang="en-US" dirty="0">
                <a:sym typeface="Wingdings" panose="05000000000000000000" pitchFamily="2" charset="2"/>
              </a:rPr>
              <a:t> Trials pending!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FE2D4-8039-2652-C02B-5E3B962F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21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43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930B69-B84F-5B26-34F3-23E802537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Peripheral stimulation of the left vagal nerve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loop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FDA approved 1997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Indications: focal epilepsy</a:t>
            </a:r>
          </a:p>
          <a:p>
            <a:pPr marL="1028700" lvl="1" indent="-342900"/>
            <a:r>
              <a:rPr lang="en-US" dirty="0"/>
              <a:t>Off label: generalized epilepsy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Benefits</a:t>
            </a:r>
          </a:p>
          <a:p>
            <a:pPr marL="1028700" lvl="1" indent="-342900"/>
            <a:r>
              <a:rPr lang="en-US" dirty="0"/>
              <a:t>Seizure reduction: 50%</a:t>
            </a:r>
          </a:p>
          <a:p>
            <a:pPr marL="1028700" lvl="1" indent="-342900"/>
            <a:r>
              <a:rPr lang="en-US" dirty="0"/>
              <a:t>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Side effects: hoarseness, coughing, laryngeal </a:t>
            </a:r>
            <a:r>
              <a:rPr lang="en-US" dirty="0" err="1"/>
              <a:t>paresthesias</a:t>
            </a:r>
            <a:r>
              <a:rPr lang="en-US" dirty="0"/>
              <a:t>, laryngismus, dyspnea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Caution:</a:t>
            </a:r>
          </a:p>
          <a:p>
            <a:pPr marL="1028700" lvl="1" indent="-342900"/>
            <a:r>
              <a:rPr lang="en-US" dirty="0"/>
              <a:t>Can provoke or exacerbate sleep breathing disorders (OSA)</a:t>
            </a:r>
          </a:p>
        </p:txBody>
      </p:sp>
      <p:pic>
        <p:nvPicPr>
          <p:cNvPr id="7" name="Content Placeholder 6" descr="A medical diagram of a person's chest&#10;&#10;AI-generated content may be incorrect.">
            <a:extLst>
              <a:ext uri="{FF2B5EF4-FFF2-40B4-BE49-F238E27FC236}">
                <a16:creationId xmlns:a16="http://schemas.microsoft.com/office/drawing/2014/main" id="{1391D403-AE59-75BC-B43A-16D182CE010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08684"/>
            <a:ext cx="5191125" cy="292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2AAD7-C0E1-4B46-27F1-35DDD141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22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AB2311-2A45-7AB3-5375-48132016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Vagal Nerve Stimulator (VNS)</a:t>
            </a:r>
            <a:r>
              <a:rPr lang="en-US" baseline="30000" dirty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26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7AFBDF-B847-30EF-EE46-201F16C2D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SANTE trial (2015)</a:t>
            </a:r>
            <a:r>
              <a:rPr lang="en-US" baseline="30000" dirty="0"/>
              <a:t>12</a:t>
            </a:r>
          </a:p>
          <a:p>
            <a:pPr marL="1028700" lvl="1" indent="-342900"/>
            <a:r>
              <a:rPr lang="en-US" dirty="0"/>
              <a:t>FDA approved focal epilepsy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Electrodes in bilateral thalami</a:t>
            </a:r>
          </a:p>
          <a:p>
            <a:pPr marL="1028700" lvl="1" indent="-342900"/>
            <a:r>
              <a:rPr lang="en-US" dirty="0"/>
              <a:t>Anterior nucleus (ANT) – original target</a:t>
            </a:r>
          </a:p>
          <a:p>
            <a:pPr marL="1028700" lvl="1" indent="-342900"/>
            <a:r>
              <a:rPr lang="en-US" dirty="0" err="1"/>
              <a:t>Centromedian</a:t>
            </a:r>
            <a:r>
              <a:rPr lang="en-US" dirty="0"/>
              <a:t> nuclear (CMT)</a:t>
            </a:r>
          </a:p>
          <a:p>
            <a:pPr marL="1485900" lvl="2" indent="-342900"/>
            <a:r>
              <a:rPr lang="en-US" dirty="0"/>
              <a:t>Potential target for generalized, LGS epilepsy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Failure two well tolerated medications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Focal epilepsy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Outcomes:</a:t>
            </a:r>
            <a:r>
              <a:rPr lang="en-US" baseline="30000" dirty="0"/>
              <a:t>13, 14</a:t>
            </a:r>
          </a:p>
          <a:p>
            <a:pPr marL="1028700" lvl="1" indent="-342900"/>
            <a:r>
              <a:rPr lang="en-US" dirty="0"/>
              <a:t>Seizure reduction: 49 – 75%</a:t>
            </a:r>
          </a:p>
          <a:p>
            <a:pPr marL="1028700" lvl="1" indent="-342900"/>
            <a:r>
              <a:rPr lang="en-US" dirty="0"/>
              <a:t>Improves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Side effects: infection, </a:t>
            </a:r>
            <a:r>
              <a:rPr lang="en-US" dirty="0" err="1"/>
              <a:t>paresthesias</a:t>
            </a:r>
            <a:r>
              <a:rPr lang="en-US" dirty="0"/>
              <a:t> </a:t>
            </a:r>
            <a:r>
              <a:rPr lang="en-US" b="1" dirty="0"/>
              <a:t>depression, </a:t>
            </a:r>
            <a:r>
              <a:rPr lang="en-US" dirty="0"/>
              <a:t>subjective cognitive dysfunction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Caution: can temporarily worsen depression</a:t>
            </a:r>
          </a:p>
          <a:p>
            <a:pPr marL="1028700" lvl="1" indent="-342900"/>
            <a:r>
              <a:rPr lang="en-US" dirty="0"/>
              <a:t>In patients with pre-existing depression</a:t>
            </a:r>
          </a:p>
          <a:p>
            <a:pPr marL="1028700" lvl="1" indent="-342900"/>
            <a:r>
              <a:rPr lang="en-US" dirty="0"/>
              <a:t>Depression and cognition improve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Content Placeholder 7" descr="A brain stimulation for epilepsy&#10;&#10;AI-generated content may be incorrect.">
            <a:extLst>
              <a:ext uri="{FF2B5EF4-FFF2-40B4-BE49-F238E27FC236}">
                <a16:creationId xmlns:a16="http://schemas.microsoft.com/office/drawing/2014/main" id="{CFE2B3B1-1A97-566C-5901-7210B7C2A04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1229"/>
            <a:ext cx="5191125" cy="32149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B48D8-8BA7-6C8C-7FD7-0602E764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23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E6845-0BD9-CA3D-91B9-9D40BD66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Brain Stimulation (DBS)</a:t>
            </a:r>
          </a:p>
        </p:txBody>
      </p:sp>
    </p:spTree>
    <p:extLst>
      <p:ext uri="{BB962C8B-B14F-4D97-AF65-F5344CB8AC3E}">
        <p14:creationId xmlns:p14="http://schemas.microsoft.com/office/powerpoint/2010/main" val="2453893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060896-8276-5A29-7391-AAF5CB07A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Closed loop system</a:t>
            </a:r>
          </a:p>
          <a:p>
            <a:pPr marL="1028700" lvl="1" indent="-342900"/>
            <a:r>
              <a:rPr lang="en-US" dirty="0"/>
              <a:t>Detects and stimulates seizure foci</a:t>
            </a:r>
          </a:p>
          <a:p>
            <a:pPr marL="1028700" lvl="1" indent="-342900"/>
            <a:r>
              <a:rPr lang="en-US" dirty="0"/>
              <a:t>“seizure defibrillator” </a:t>
            </a:r>
          </a:p>
          <a:p>
            <a:pPr marL="1028700" lvl="1" indent="-342900"/>
            <a:r>
              <a:rPr lang="en-US" dirty="0"/>
              <a:t>Programmed over 2-5 years</a:t>
            </a:r>
          </a:p>
          <a:p>
            <a:pPr marL="1028700" lvl="1" indent="-342900"/>
            <a:r>
              <a:rPr lang="en-US" dirty="0"/>
              <a:t>Precision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Depth electrodes or strip cortical electrodes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Indication: </a:t>
            </a:r>
          </a:p>
          <a:p>
            <a:pPr marL="1028700" lvl="1" indent="-342900"/>
            <a:r>
              <a:rPr lang="en-US" dirty="0"/>
              <a:t>Focal epilepsy with two or less foci</a:t>
            </a:r>
          </a:p>
          <a:p>
            <a:pPr marL="1028700" lvl="1" indent="-342900"/>
            <a:r>
              <a:rPr lang="en-US" dirty="0"/>
              <a:t>Focal epilepsy not amenable to resection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Responder rate: 44 – 66% seizure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Benefits: good battery life, responder rate, no mood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Side effects: implantation effects, bleeding, infection</a:t>
            </a:r>
          </a:p>
        </p:txBody>
      </p:sp>
      <p:pic>
        <p:nvPicPr>
          <p:cNvPr id="7" name="Content Placeholder 6" descr="Diagram of a brain with a device attached to it&#10;&#10;AI-generated content may be incorrect.">
            <a:extLst>
              <a:ext uri="{FF2B5EF4-FFF2-40B4-BE49-F238E27FC236}">
                <a16:creationId xmlns:a16="http://schemas.microsoft.com/office/drawing/2014/main" id="{A5287EAA-A2B2-7FCE-CEEF-9B775E83C1F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2" y="1563688"/>
            <a:ext cx="3810000" cy="3810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16C74A1-7D7C-F727-A70F-B163C32A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 Neurostimulation (RNS)</a:t>
            </a:r>
            <a:r>
              <a:rPr lang="en-US" baseline="30000" dirty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25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9534-0B5A-F2F9-27ED-E8BEF959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461F-4929-6EA4-11E2-04FBA3982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AutoNum type="arabicParenR"/>
            </a:pPr>
            <a:r>
              <a:rPr lang="en-US" sz="1300" dirty="0">
                <a:solidFill>
                  <a:schemeClr val="tx1"/>
                </a:solidFill>
                <a:latin typeface="+mn-lt"/>
                <a:ea typeface="Calibri (Body)"/>
                <a:cs typeface="Calibri (Body)"/>
              </a:rPr>
              <a:t>Fisher RE, Acevedo C, </a:t>
            </a:r>
            <a:r>
              <a:rPr lang="en-US" sz="1300" dirty="0" err="1">
                <a:solidFill>
                  <a:schemeClr val="tx1"/>
                </a:solidFill>
                <a:latin typeface="+mn-lt"/>
                <a:ea typeface="Calibri (Body)"/>
                <a:cs typeface="Calibri (Body)"/>
              </a:rPr>
              <a:t>Arzimanoglou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Calibri (Body)"/>
                <a:cs typeface="Calibri (Body)"/>
              </a:rPr>
              <a:t> A, et al. ILAE official report: a practical clinical definition of epilepsy. Epilepsia 2014;55:475-482. doi:10.1111/epi.12550</a:t>
            </a:r>
          </a:p>
          <a:p>
            <a:pPr marL="342900" indent="-342900">
              <a:buAutoNum type="arabicParenR"/>
            </a:pPr>
            <a:r>
              <a:rPr lang="en-US" sz="1300" dirty="0">
                <a:solidFill>
                  <a:schemeClr val="tx1"/>
                </a:solidFill>
                <a:latin typeface="+mn-lt"/>
                <a:ea typeface="Calibri (Body)"/>
                <a:cs typeface="Calibri (Body)"/>
              </a:rPr>
              <a:t>Classification of the epilepsies by the International League Against Epilepsy. Scheffer IE, et al, Epilepsia.10 © 2017 International League Against Epilepsy</a:t>
            </a:r>
          </a:p>
          <a:p>
            <a:pPr marL="342900" indent="-342900">
              <a:buAutoNum type="arabicParenR"/>
            </a:pPr>
            <a:r>
              <a:rPr lang="en-US" sz="1300" dirty="0">
                <a:solidFill>
                  <a:schemeClr val="tx1"/>
                </a:solidFill>
                <a:latin typeface="+mn-lt"/>
              </a:rPr>
              <a:t>Fisher RS, van </a:t>
            </a:r>
            <a:r>
              <a:rPr lang="en-US" sz="1300" dirty="0" err="1">
                <a:solidFill>
                  <a:schemeClr val="tx1"/>
                </a:solidFill>
                <a:latin typeface="+mn-lt"/>
              </a:rPr>
              <a:t>Emde</a:t>
            </a:r>
            <a:r>
              <a:rPr lang="en-US" sz="1300" dirty="0">
                <a:solidFill>
                  <a:schemeClr val="tx1"/>
                </a:solidFill>
                <a:latin typeface="+mn-lt"/>
              </a:rPr>
              <a:t> Boas W, Blume W, et al. Epileptic seizures and epilepsy: definitions proposed by the International League Against Epilepsy (ILAE) and the International Bureau for Epilepsy (IBE). Epilepsia 2005;46(4):470–472. doi:10.1111/j.0013-9580.2005.66104.</a:t>
            </a:r>
          </a:p>
          <a:p>
            <a:pPr marL="342900" indent="-342900">
              <a:buAutoNum type="arabicParenR"/>
            </a:pPr>
            <a:r>
              <a:rPr lang="en-US" sz="1300" dirty="0" err="1">
                <a:solidFill>
                  <a:schemeClr val="tx1"/>
                </a:solidFill>
                <a:latin typeface="+mn-lt"/>
              </a:rPr>
              <a:t>Wirrell</a:t>
            </a:r>
            <a:r>
              <a:rPr lang="en-US" sz="1300" dirty="0">
                <a:solidFill>
                  <a:schemeClr val="tx1"/>
                </a:solidFill>
                <a:latin typeface="+mn-lt"/>
              </a:rPr>
              <a:t>, Elain, MD.  Evaluation of First Seizure and Newly Diagnosed Epilepsy. Continuum Neurology. </a:t>
            </a:r>
            <a:r>
              <a:rPr lang="it-IT" sz="1300" dirty="0">
                <a:solidFill>
                  <a:schemeClr val="tx1"/>
                </a:solidFill>
                <a:latin typeface="+mn-lt"/>
              </a:rPr>
              <a:t>Epilepsy p. 230-260, April 2022, Vol.28, No.2, doi: 10.1212/CON.0000000000001074</a:t>
            </a:r>
          </a:p>
          <a:p>
            <a:pPr marL="342900" indent="-342900">
              <a:buAutoNum type="arabicParenR"/>
            </a:pPr>
            <a:r>
              <a:rPr lang="it-IT" sz="1300" dirty="0">
                <a:solidFill>
                  <a:schemeClr val="tx1"/>
                </a:solidFill>
                <a:latin typeface="+mn-lt"/>
              </a:rPr>
              <a:t>Continuum (Minneap Minn) 2025;31(1, Epilepsy):14-37</a:t>
            </a:r>
          </a:p>
          <a:p>
            <a:pPr marL="342900" indent="-342900">
              <a:buAutoNum type="arabicParenR"/>
            </a:pPr>
            <a:r>
              <a:rPr lang="en-US" sz="1300" b="0" i="0" dirty="0">
                <a:solidFill>
                  <a:srgbClr val="212121"/>
                </a:solidFill>
                <a:effectLst/>
                <a:latin typeface="+mn-lt"/>
              </a:rPr>
              <a:t>Webb J, Long B, </a:t>
            </a:r>
            <a:r>
              <a:rPr lang="en-US" sz="1300" b="0" i="0" dirty="0" err="1">
                <a:solidFill>
                  <a:srgbClr val="212121"/>
                </a:solidFill>
                <a:effectLst/>
                <a:latin typeface="+mn-lt"/>
              </a:rPr>
              <a:t>Koyfman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+mn-lt"/>
              </a:rPr>
              <a:t> A. An Emergency Medicine-Focused Review of Seizure Mimics. J </a:t>
            </a:r>
            <a:r>
              <a:rPr lang="en-US" sz="1300" b="0" i="0" dirty="0" err="1">
                <a:solidFill>
                  <a:srgbClr val="212121"/>
                </a:solidFill>
                <a:effectLst/>
                <a:latin typeface="+mn-lt"/>
              </a:rPr>
              <a:t>Emerg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+mn-lt"/>
              </a:rPr>
              <a:t> Med. 2017 May;52(5):645-653. </a:t>
            </a:r>
            <a:r>
              <a:rPr lang="en-US" sz="1300" b="0" i="0" dirty="0" err="1">
                <a:solidFill>
                  <a:srgbClr val="212121"/>
                </a:solidFill>
                <a:effectLst/>
                <a:latin typeface="+mn-lt"/>
              </a:rPr>
              <a:t>doi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+mn-lt"/>
              </a:rPr>
              <a:t>: 10.1016/j.jemermed.2016.11.002. </a:t>
            </a:r>
            <a:r>
              <a:rPr lang="en-US" sz="1300" b="0" i="0" dirty="0" err="1">
                <a:solidFill>
                  <a:srgbClr val="212121"/>
                </a:solidFill>
                <a:effectLst/>
                <a:latin typeface="+mn-lt"/>
              </a:rPr>
              <a:t>Epub</a:t>
            </a:r>
            <a:r>
              <a:rPr lang="en-US" sz="1300" b="0" i="0" dirty="0">
                <a:solidFill>
                  <a:srgbClr val="212121"/>
                </a:solidFill>
                <a:effectLst/>
                <a:latin typeface="+mn-lt"/>
              </a:rPr>
              <a:t> 2016 Dec 19. PMID: 28007363.</a:t>
            </a:r>
            <a:endParaRPr lang="it-IT" sz="13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en-US" sz="1300" dirty="0">
                <a:solidFill>
                  <a:schemeClr val="tx1"/>
                </a:solidFill>
                <a:latin typeface="+mn-lt"/>
              </a:rPr>
              <a:t>2019 Neurology Residents Scholar Program (NRSP) – for outline and figures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en-US" sz="1300" b="0" i="0" dirty="0" err="1">
                <a:solidFill>
                  <a:srgbClr val="1C1D1E"/>
                </a:solidFill>
                <a:effectLst/>
                <a:latin typeface="+mn-lt"/>
              </a:rPr>
              <a:t>Egesa</a:t>
            </a:r>
            <a:r>
              <a:rPr lang="en-US" sz="1300" b="0" i="0" dirty="0">
                <a:solidFill>
                  <a:srgbClr val="1C1D1E"/>
                </a:solidFill>
                <a:effectLst/>
                <a:latin typeface="+mn-lt"/>
              </a:rPr>
              <a:t> IJ, Newton CRJC, Kariuki SM. Evaluation of the International League Against Epilepsy 1981, 1989, and 2017 classifications of seizure semiology and etiology in a population-based cohort of children and adults with epilepsy. </a:t>
            </a:r>
            <a:r>
              <a:rPr lang="en-US" sz="1300" b="0" i="1" dirty="0">
                <a:solidFill>
                  <a:srgbClr val="1C1D1E"/>
                </a:solidFill>
                <a:effectLst/>
                <a:latin typeface="+mn-lt"/>
              </a:rPr>
              <a:t>Epilepsia Open</a:t>
            </a:r>
            <a:r>
              <a:rPr lang="en-US" sz="1300" b="0" i="0" dirty="0">
                <a:solidFill>
                  <a:srgbClr val="1C1D1E"/>
                </a:solidFill>
                <a:effectLst/>
                <a:latin typeface="+mn-lt"/>
              </a:rPr>
              <a:t>. 2022; 7: 98–109. </a:t>
            </a:r>
            <a:r>
              <a:rPr lang="en-US" sz="1300" i="0" u="none" strike="noStrike" dirty="0">
                <a:effectLst/>
                <a:latin typeface="+mn-lt"/>
                <a:hlinkClick r:id="rId3"/>
              </a:rPr>
              <a:t>https://doi.org/10.1002/epi4.12562</a:t>
            </a:r>
            <a:endParaRPr lang="en-US" sz="13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AutoNum type="arabicParenR"/>
            </a:pPr>
            <a:r>
              <a:rPr lang="en-US" sz="1300" dirty="0">
                <a:solidFill>
                  <a:schemeClr val="tx1"/>
                </a:solidFill>
                <a:latin typeface="+mn-lt"/>
                <a:hlinkClick r:id="rId4"/>
              </a:rPr>
              <a:t>https://www.ilae.org/guidelines/definition-and-classification/operational-classification-2017/ilae-2017-classification-of-seizure-types-checklist</a:t>
            </a:r>
            <a:endParaRPr lang="en-US" sz="13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AutoNum type="arabicParenR"/>
            </a:pPr>
            <a:r>
              <a:rPr lang="en-US" sz="1300" dirty="0">
                <a:latin typeface="+mn-lt"/>
              </a:rPr>
              <a:t>Brodie MJ, Barry SJ, </a:t>
            </a:r>
            <a:r>
              <a:rPr lang="en-US" sz="1300" dirty="0" err="1">
                <a:latin typeface="+mn-lt"/>
              </a:rPr>
              <a:t>Bamagous</a:t>
            </a:r>
            <a:r>
              <a:rPr lang="en-US" sz="1300" dirty="0">
                <a:latin typeface="+mn-lt"/>
              </a:rPr>
              <a:t> GA, Norrie JD, Kwan P. Patterns of treatment response in newly diagnosed epilepsy. Neurology. 2012;78(20):1548–1554. https://doi.org/10.1212/WNL.0b013e318 2563b19. </a:t>
            </a:r>
          </a:p>
          <a:p>
            <a:pPr marL="342900" indent="-342900">
              <a:buAutoNum type="arabicParenR"/>
            </a:pP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Schmitz B, Lattanzi S, </a:t>
            </a: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Vonck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 K, </a:t>
            </a: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Kälviäinen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 R, </a:t>
            </a: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Nashef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 L, Ben-Menachem E. </a:t>
            </a: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Cenobamate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 in refractory epilepsy: Overview of treatment options and practical considerations. Epilepsia Open. 2023 Dec;8(4):1241-1255. </a:t>
            </a: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doi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: 10.1002/epi4.12830. </a:t>
            </a: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Epub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 2023 Oct 3. PMID: 37743544; PMCID: PMC10690671.</a:t>
            </a:r>
          </a:p>
          <a:p>
            <a:pPr marL="342900" indent="-342900">
              <a:buAutoNum type="arabicParenR"/>
            </a:pP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Salanova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 V, Witt T, Worth R, Henry TR, Gross RE, Nazzaro JM, Labar D, Sperling MR, Sharan A, </a:t>
            </a: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Sandok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 E, Handforth A, Stern JM, Chung S, Henderson JM, French J, </a:t>
            </a: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Baltuch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 G, Rosenfeld WE, Garcia P, Barbaro NM, Fountain NB, Elias WJ, Goodman RR, Pollard JR, </a:t>
            </a: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Tröster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 AI, Irwin CP, Lambrecht K, Graves N, Fisher R; SANTE Study Group. Long-term efficacy and safety of thalamic stimulation for drug-resistant partial epilepsy. Neurology. 2015 Mar 10;84(10):1017-25. </a:t>
            </a: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doi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: 10.1212/WNL.0000000000001334. </a:t>
            </a: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Epub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 2015 Feb 6. PMID: 25663221; PMCID: PMC4352097.</a:t>
            </a:r>
          </a:p>
          <a:p>
            <a:pPr marL="342900" indent="-342900">
              <a:buAutoNum type="arabicParenR"/>
            </a:pP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Zangiabadi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 N, Ladino LD, Sina F, Orozco-Hernández JP, Carter A, Téllez-Zenteno JF. Deep Brain Stimulation and Drug-Resistant Epilepsy: A Review of the Literature. Front Neurol. 2019 Jun 6;10:601. </a:t>
            </a: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doi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: 10.3389/fneur.2019.00601. PMID: 31244761; PMCID: PMC6563690.</a:t>
            </a:r>
          </a:p>
          <a:p>
            <a:pPr marL="342900" indent="-342900">
              <a:buAutoNum type="arabicParenR"/>
            </a:pP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Wong S, Mani R, Danish S. Comparison and Selection of Current Implantable Anti-Epileptic Devices. Neurotherapeutics. 2019 Apr;16(2):369-380. </a:t>
            </a:r>
            <a:r>
              <a:rPr lang="en-US" sz="1200" b="0" i="0" dirty="0" err="1">
                <a:solidFill>
                  <a:srgbClr val="1B1B1B"/>
                </a:solidFill>
                <a:effectLst/>
                <a:latin typeface="Roboto Mono Web"/>
              </a:rPr>
              <a:t>doi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Roboto Mono Web"/>
              </a:rPr>
              <a:t>: 10.1007/s13311-019-00727-2. PMID: 31062294; PMCID: PMC6554379.</a:t>
            </a:r>
            <a:endParaRPr lang="en-US" sz="1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AC6C2-2896-8B6C-B8E7-39F9E76F5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9F6069-8263-4296-913A-BC2234E8D32B}" type="datetime1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F9757-9782-B627-435B-6E7E767C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26DDF-A066-D08F-0D9B-5A8DC2A9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68AC1EC-23E2-4F0E-A5A4-674EC8DB95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62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09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FE342-28EA-5933-CF16-4ED114209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48A12-9376-55FF-A24A-4DD98F7A4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Definitions of Epilepsy and Seizures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Updates of 2017 International League Against Epilepsy (ILAE) Epilepsy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Overview of Types of seizures and epilepsy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Management of first lifetime seizure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Recommended Treatment options for epilepsy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New Epilepsy treatments now and in the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F4C3C4-255B-FFF9-44DF-5523FF5F1E44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EF306-3A87-7829-E069-4E16ADFC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EAF2853-1F3B-4CB4-A469-EEA482916880}" type="slidenum">
              <a:rPr lang="en-US" smtClean="0"/>
              <a:pPr/>
              <a:t>3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9587E-3CFA-8108-AEDC-A5F87AFB0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Overview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D3333FD-63A3-4EEB-B7D3-39942DD5A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86" y="1230196"/>
            <a:ext cx="3608963" cy="543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8327B-7ACF-5BD1-7D06-12EE18F3B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449" y="617455"/>
            <a:ext cx="2462769" cy="52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4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C877-CAC5-2840-57AA-980C8373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CE31D-FB98-FBC1-F2DD-C15B4465F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Epileptic Seizure (ILAE definition): </a:t>
            </a:r>
            <a:r>
              <a:rPr lang="en-US" sz="3200" dirty="0"/>
              <a:t>“a </a:t>
            </a:r>
            <a:r>
              <a:rPr lang="en-US" sz="3200" u="sng" dirty="0"/>
              <a:t>transient</a:t>
            </a:r>
            <a:r>
              <a:rPr lang="en-US" sz="3200" dirty="0"/>
              <a:t> occurrence of signs and/or symptoms due to abnormal excessive or synchronous neuronal activity in the brain.”</a:t>
            </a:r>
            <a:r>
              <a:rPr lang="en-US" sz="3200" baseline="30000" dirty="0"/>
              <a:t>3</a:t>
            </a:r>
          </a:p>
          <a:p>
            <a:pPr marL="1143000" lvl="1" indent="-457200"/>
            <a:r>
              <a:rPr lang="en-US" sz="3000" dirty="0">
                <a:latin typeface="+mn-lt"/>
              </a:rPr>
              <a:t>I.e. a symptom or single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Epilepsy</a:t>
            </a:r>
            <a:r>
              <a:rPr lang="en-US" sz="3200" dirty="0"/>
              <a:t>:</a:t>
            </a:r>
          </a:p>
          <a:p>
            <a:pPr lvl="1"/>
            <a:r>
              <a:rPr lang="en-US" sz="3000" b="1" dirty="0"/>
              <a:t>“</a:t>
            </a:r>
            <a:r>
              <a:rPr lang="en-US" sz="3000" dirty="0"/>
              <a:t>a disorder of the brain characterized by an enduring </a:t>
            </a:r>
            <a:r>
              <a:rPr lang="en-US" sz="3000" b="1" dirty="0"/>
              <a:t>predisposition</a:t>
            </a:r>
            <a:r>
              <a:rPr lang="en-US" sz="3000" dirty="0"/>
              <a:t> to generate epileptic seizures and by the </a:t>
            </a:r>
            <a:r>
              <a:rPr lang="en-US" sz="3000" dirty="0" err="1"/>
              <a:t>neurobiologic</a:t>
            </a:r>
            <a:r>
              <a:rPr lang="en-US" sz="3000" dirty="0"/>
              <a:t>, cognitive, psychological and social consequences of this condition</a:t>
            </a:r>
            <a:r>
              <a:rPr lang="en-US" sz="2800" baseline="30000" dirty="0"/>
              <a:t>3</a:t>
            </a:r>
          </a:p>
          <a:p>
            <a:pPr lvl="2"/>
            <a:r>
              <a:rPr lang="en-US" sz="2600" dirty="0"/>
              <a:t>Disease /disorder definition</a:t>
            </a:r>
          </a:p>
          <a:p>
            <a:pPr lvl="1"/>
            <a:endParaRPr lang="en-US" sz="3000" b="1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56FD3-5BBA-71E5-5E90-C64DDA6E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9F6069-8263-4296-913A-BC2234E8D32B}" type="datetime1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0856-7E65-71FA-C03D-44A7C25C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D33C8-1D24-A071-5D43-EC930713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6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AC619-EC89-601E-5A00-439D0701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Epilepsy Definition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6BE5F-5BFB-E75C-0FD3-61151E49A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“At least two </a:t>
            </a:r>
            <a:r>
              <a:rPr lang="en-US" sz="2800" b="1" dirty="0"/>
              <a:t>unprovoked seizures</a:t>
            </a:r>
            <a:r>
              <a:rPr lang="en-US" sz="2800" dirty="0"/>
              <a:t> separated by </a:t>
            </a:r>
            <a:r>
              <a:rPr lang="en-US" sz="2800" b="1" dirty="0"/>
              <a:t>more than 24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OR </a:t>
            </a:r>
            <a:r>
              <a:rPr lang="en-US" sz="2800" b="1" dirty="0"/>
              <a:t>one </a:t>
            </a:r>
            <a:r>
              <a:rPr lang="en-US" sz="2800" dirty="0"/>
              <a:t>unprovoked (or reflex) seizure, coupled with a probability of further seizures that is similar to the general recurrence risk (at least 60%) after two unprovoked seizures projected over the next decade</a:t>
            </a:r>
          </a:p>
          <a:p>
            <a:pPr marL="1028700" lvl="1" indent="-342900"/>
            <a:r>
              <a:rPr lang="en-US" sz="2600" dirty="0"/>
              <a:t>i.e. one seizure AND risk factors for epilepsy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OR seizure consistent with an epilepsy syndrome”</a:t>
            </a:r>
            <a:r>
              <a:rPr lang="en-US" sz="2800" baseline="30000" dirty="0"/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CEBB9-C9D1-F2BC-D16F-6AFC5EA5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5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5EB0-7CBE-17ED-7263-07413F0E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E18C-E8EB-8C1B-307F-D6811950B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Stroke (cortical)</a:t>
            </a:r>
          </a:p>
          <a:p>
            <a:r>
              <a:rPr lang="en-US" dirty="0"/>
              <a:t>Prior TBI (with imaging changes) </a:t>
            </a:r>
          </a:p>
          <a:p>
            <a:r>
              <a:rPr lang="en-US" dirty="0"/>
              <a:t>CNS infection (history of meningitis or encephalitis)</a:t>
            </a:r>
          </a:p>
          <a:p>
            <a:r>
              <a:rPr lang="en-US" dirty="0"/>
              <a:t>Childhood seizures</a:t>
            </a:r>
          </a:p>
          <a:p>
            <a:r>
              <a:rPr lang="en-US" dirty="0"/>
              <a:t>Childhood epilepsy</a:t>
            </a:r>
          </a:p>
          <a:p>
            <a:r>
              <a:rPr lang="en-US" dirty="0"/>
              <a:t>History of complex febrile seizure</a:t>
            </a:r>
          </a:p>
          <a:p>
            <a:r>
              <a:rPr lang="en-US" dirty="0"/>
              <a:t>Family history of epilepsy (first degree relative)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E2E26-199F-FDC5-5FF8-377D4A5A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9F6069-8263-4296-913A-BC2234E8D32B}" type="datetime1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C62D6-E776-7E5B-6041-EA819C55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E5296-26F5-0749-8FA9-67E5F2C8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68AC1EC-23E2-4F0E-A5A4-674EC8DB95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DA99CC-92CD-C34B-A6C2-C2C52FA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Take a History!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FEA46-35CD-A17D-1643-62A3F2629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History, History,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Ask about </a:t>
            </a:r>
            <a:r>
              <a:rPr lang="en-US" b="1" dirty="0"/>
              <a:t>semiology</a:t>
            </a:r>
            <a:endParaRPr lang="en-US" dirty="0"/>
          </a:p>
          <a:p>
            <a:pPr marL="1028700" lvl="1" indent="-342900"/>
            <a:r>
              <a:rPr lang="en-US" dirty="0"/>
              <a:t>Aura?</a:t>
            </a:r>
          </a:p>
          <a:p>
            <a:pPr marL="1028700" lvl="1" indent="-342900"/>
            <a:r>
              <a:rPr lang="en-US" dirty="0"/>
              <a:t>Eyes open/closed. Gaze deviation?</a:t>
            </a:r>
          </a:p>
          <a:p>
            <a:pPr marL="1028700" lvl="1" indent="-342900"/>
            <a:r>
              <a:rPr lang="en-US" dirty="0"/>
              <a:t>Arm and leg movement? Simultaneous or one side before the other?</a:t>
            </a:r>
          </a:p>
          <a:p>
            <a:pPr marL="1028700" lvl="1" indent="-342900"/>
            <a:r>
              <a:rPr lang="en-US" dirty="0"/>
              <a:t>Urinary or fecal incontinence?</a:t>
            </a:r>
          </a:p>
          <a:p>
            <a:pPr marL="1028700" lvl="1" indent="-342900"/>
            <a:r>
              <a:rPr lang="en-US" dirty="0"/>
              <a:t>Tongue biting?</a:t>
            </a:r>
          </a:p>
          <a:p>
            <a:pPr marL="1485900" lvl="2" indent="-342900"/>
            <a:r>
              <a:rPr lang="en-US" dirty="0"/>
              <a:t>Tip or side?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Post-ictal period /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Triggers? Illness? Head injury? Medication use? Substance use? Alcohol?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2B28B-CF1C-1E96-047C-D5E79958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7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1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7A86C-B18E-C348-DE7D-F21EFD180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Always have a differential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“Not all that convulses is a seizure.”</a:t>
            </a:r>
          </a:p>
          <a:p>
            <a:pPr marL="1028700" lvl="1" indent="-342900"/>
            <a:r>
              <a:rPr lang="en-US" dirty="0"/>
              <a:t>- Dr. Erik Valenti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all seizures are convulsive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Mimics:</a:t>
            </a:r>
            <a:r>
              <a:rPr lang="en-US" baseline="30000" dirty="0"/>
              <a:t>6</a:t>
            </a:r>
            <a:endParaRPr lang="en-US" dirty="0"/>
          </a:p>
          <a:p>
            <a:pPr marL="1028700" lvl="1" indent="-342900"/>
            <a:r>
              <a:rPr lang="en-US" dirty="0"/>
              <a:t>Convulsive syncope</a:t>
            </a:r>
          </a:p>
          <a:p>
            <a:pPr marL="1028700" lvl="1" indent="-342900"/>
            <a:r>
              <a:rPr lang="en-US" dirty="0"/>
              <a:t>Cardiac: Arrhythmia, Orthostatic hypotension</a:t>
            </a:r>
          </a:p>
          <a:p>
            <a:pPr marL="1028700" lvl="1" indent="-342900"/>
            <a:r>
              <a:rPr lang="en-US" dirty="0"/>
              <a:t>Metabolic: Hypoglycemia</a:t>
            </a:r>
          </a:p>
          <a:p>
            <a:pPr marL="1028700" lvl="1" indent="-342900"/>
            <a:r>
              <a:rPr lang="en-US" dirty="0"/>
              <a:t>Stroke</a:t>
            </a:r>
          </a:p>
          <a:p>
            <a:pPr marL="1028700" lvl="1" indent="-342900"/>
            <a:r>
              <a:rPr lang="en-US" dirty="0"/>
              <a:t>Functional / PNES</a:t>
            </a:r>
          </a:p>
          <a:p>
            <a:pPr marL="1028700" lvl="1" indent="-342900"/>
            <a:r>
              <a:rPr lang="en-US" dirty="0"/>
              <a:t>Sleep disorder</a:t>
            </a:r>
          </a:p>
          <a:p>
            <a:pPr marL="1028700" lvl="1" indent="-342900"/>
            <a:r>
              <a:rPr lang="en-US" dirty="0"/>
              <a:t>Movement disorder: tremor, dyskinesia</a:t>
            </a:r>
          </a:p>
          <a:p>
            <a:pPr marL="1028700" lvl="1" indent="-342900"/>
            <a:r>
              <a:rPr lang="en-US" dirty="0"/>
              <a:t>Encephalopathy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63F59-FAD4-5C0F-B465-6AF1DAB1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2853-1F3B-4CB4-A469-EEA482916880}" type="slidenum">
              <a:rPr lang="en-US" smtClean="0"/>
              <a:pPr/>
              <a:t>8</a:t>
            </a:fld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90F0C-12F6-EB7F-6F0B-ACD395DC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BEWARE: Seizure mimics</a:t>
            </a:r>
          </a:p>
        </p:txBody>
      </p:sp>
      <p:pic>
        <p:nvPicPr>
          <p:cNvPr id="2050" name="Picture 2" descr="Among Us: How to Be The Imposter Every Time">
            <a:extLst>
              <a:ext uri="{FF2B5EF4-FFF2-40B4-BE49-F238E27FC236}">
                <a16:creationId xmlns:a16="http://schemas.microsoft.com/office/drawing/2014/main" id="{3D669F1D-406E-F5FE-A0E0-C3C7965C803C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r="199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7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E51BF-909C-28F1-21F4-B0C0D323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Epilepsy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8A8CC-448B-5D28-A94D-65D46283E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2F13E-0C55-198F-C541-543C0AED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b="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9F6069-8263-4296-913A-BC2234E8D32B}" type="datetime1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51CA8-3135-2768-A95D-B18CF9E2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66F8E-D393-18CB-C50C-9519B035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68AC1EC-23E2-4F0E-A5A4-674EC8DB954E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1497764" y="1181099"/>
            <a:ext cx="8060344" cy="5541486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Text Placeholder 6"/>
          <p:cNvSpPr txBox="1">
            <a:spLocks/>
          </p:cNvSpPr>
          <p:nvPr/>
        </p:nvSpPr>
        <p:spPr bwMode="white">
          <a:xfrm>
            <a:off x="9350910" y="-451105"/>
            <a:ext cx="2432304" cy="288950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anchor="b"/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</a:rPr>
              <a:t>Classification of the epilepsies by the International League Against </a:t>
            </a:r>
            <a:r>
              <a:rPr lang="en-US" sz="900" dirty="0" err="1">
                <a:solidFill>
                  <a:srgbClr val="000000"/>
                </a:solidFill>
                <a:latin typeface="Calibri (Body)"/>
                <a:ea typeface="Calibri (Body)"/>
                <a:cs typeface="Calibri (Body)"/>
              </a:rPr>
              <a:t>Epilepsy.Reprinted</a:t>
            </a:r>
            <a:r>
              <a:rPr lang="en-US" sz="900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</a:rPr>
              <a:t> with permission from Scheffer IE, et al, Epilepsia.10 © 2017 International League Against Epilepsy.</a:t>
            </a:r>
          </a:p>
          <a:p>
            <a:endParaRPr lang="en-US" sz="900" dirty="0">
              <a:solidFill>
                <a:srgbClr val="000000"/>
              </a:solidFill>
              <a:latin typeface="Calibri (Body)"/>
              <a:ea typeface="Calibri (Body)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59260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int-Alphonsus-Template">
      <a:dk1>
        <a:srgbClr val="505050"/>
      </a:dk1>
      <a:lt1>
        <a:sysClr val="window" lastClr="FFFFFF"/>
      </a:lt1>
      <a:dk2>
        <a:srgbClr val="675C53"/>
      </a:dk2>
      <a:lt2>
        <a:srgbClr val="F2F2F2"/>
      </a:lt2>
      <a:accent1>
        <a:srgbClr val="A30D1D"/>
      </a:accent1>
      <a:accent2>
        <a:srgbClr val="91BAA3"/>
      </a:accent2>
      <a:accent3>
        <a:srgbClr val="D6D4AE"/>
      </a:accent3>
      <a:accent4>
        <a:srgbClr val="675C53"/>
      </a:accent4>
      <a:accent5>
        <a:srgbClr val="B3995D"/>
      </a:accent5>
      <a:accent6>
        <a:srgbClr val="557630"/>
      </a:accent6>
      <a:hlink>
        <a:srgbClr val="A30D1D"/>
      </a:hlink>
      <a:folHlink>
        <a:srgbClr val="B399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30698b-4918-4f51-ada0-376cb9d25c5e">
      <Terms xmlns="http://schemas.microsoft.com/office/infopath/2007/PartnerControls"/>
    </lcf76f155ced4ddcb4097134ff3c332f>
    <TaxCatchAll xmlns="3cc6d14d-063f-4f7a-86eb-b47cb0ab27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63CC652287BF4CB98D160B37BE86EA" ma:contentTypeVersion="12" ma:contentTypeDescription="Create a new document." ma:contentTypeScope="" ma:versionID="e66a90ff7e4d1feb7e7a60ff3bac8a34">
  <xsd:schema xmlns:xsd="http://www.w3.org/2001/XMLSchema" xmlns:xs="http://www.w3.org/2001/XMLSchema" xmlns:p="http://schemas.microsoft.com/office/2006/metadata/properties" xmlns:ns2="8230698b-4918-4f51-ada0-376cb9d25c5e" xmlns:ns3="3cc6d14d-063f-4f7a-86eb-b47cb0ab271c" targetNamespace="http://schemas.microsoft.com/office/2006/metadata/properties" ma:root="true" ma:fieldsID="55b04c00adfeb819b4fb8154178ee8c4" ns2:_="" ns3:_="">
    <xsd:import namespace="8230698b-4918-4f51-ada0-376cb9d25c5e"/>
    <xsd:import namespace="3cc6d14d-063f-4f7a-86eb-b47cb0ab27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0698b-4918-4f51-ada0-376cb9d25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56e18de-48a1-42b9-a3a2-ae2a55556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6d14d-063f-4f7a-86eb-b47cb0ab271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bfb8d3c-34bd-4c04-a162-ce1e20bb7e39}" ma:internalName="TaxCatchAll" ma:showField="CatchAllData" ma:web="3cc6d14d-063f-4f7a-86eb-b47cb0ab2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47EF1B-A24A-42D5-913D-ED7857991EB1}">
  <ds:schemaRefs>
    <ds:schemaRef ds:uri="http://schemas.openxmlformats.org/package/2006/metadata/core-properties"/>
    <ds:schemaRef ds:uri="http://purl.org/dc/terms/"/>
    <ds:schemaRef ds:uri="3cc6d14d-063f-4f7a-86eb-b47cb0ab271c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8230698b-4918-4f51-ada0-376cb9d25c5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E35F59-393F-4CB3-8FD7-AA0E3D16E2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761057-9697-4E74-8E21-0AF2AE0BF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30698b-4918-4f51-ada0-376cb9d25c5e"/>
    <ds:schemaRef ds:uri="3cc6d14d-063f-4f7a-86eb-b47cb0ab2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2107</Words>
  <Application>Microsoft Office PowerPoint</Application>
  <PresentationFormat>Widescreen</PresentationFormat>
  <Paragraphs>353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(Body)</vt:lpstr>
      <vt:lpstr>Calibri Light</vt:lpstr>
      <vt:lpstr>Roboto Mono Web</vt:lpstr>
      <vt:lpstr>Wingdings</vt:lpstr>
      <vt:lpstr>Office Theme</vt:lpstr>
      <vt:lpstr>Updates and Advances in Epilepsy: Diagnosis and Treatment for Primary Care</vt:lpstr>
      <vt:lpstr>Disclosures</vt:lpstr>
      <vt:lpstr>Overview</vt:lpstr>
      <vt:lpstr>Definition</vt:lpstr>
      <vt:lpstr>Epilepsy Definition (cont.)</vt:lpstr>
      <vt:lpstr>Risk Factors5</vt:lpstr>
      <vt:lpstr>Step 1: Take a History! </vt:lpstr>
      <vt:lpstr>BEWARE: Seizure mimics</vt:lpstr>
      <vt:lpstr>Framework for Epilepsy Types</vt:lpstr>
      <vt:lpstr>Types of Seizures8 </vt:lpstr>
      <vt:lpstr>PLEASE AVOID:</vt:lpstr>
      <vt:lpstr>Step 2: Determine Seizure Type</vt:lpstr>
      <vt:lpstr>Examples of seizures</vt:lpstr>
      <vt:lpstr>Epilepsy: Back to the Definition</vt:lpstr>
      <vt:lpstr>Step 3: Determine Epilepsy Type</vt:lpstr>
      <vt:lpstr>Anti-Seizure Medications</vt:lpstr>
      <vt:lpstr>First Treatment steps</vt:lpstr>
      <vt:lpstr>First Treatment steps (continue)</vt:lpstr>
      <vt:lpstr>Medications to Avoid</vt:lpstr>
      <vt:lpstr>Goals and Outcomes</vt:lpstr>
      <vt:lpstr>Refractory epilepsy</vt:lpstr>
      <vt:lpstr>Vagal Nerve Stimulator (VNS)14</vt:lpstr>
      <vt:lpstr>Deep Brain Stimulation (DBS)</vt:lpstr>
      <vt:lpstr>Responsive Neurostimulation (RNS)18</vt:lpstr>
      <vt:lpstr>References</vt:lpstr>
      <vt:lpstr>PowerPoint Presentation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Harris</dc:creator>
  <cp:lastModifiedBy>Cali Klimke</cp:lastModifiedBy>
  <cp:revision>37</cp:revision>
  <dcterms:created xsi:type="dcterms:W3CDTF">2024-07-31T12:53:08Z</dcterms:created>
  <dcterms:modified xsi:type="dcterms:W3CDTF">2025-04-24T16:31:41Z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0x0101006A63CC652287BF4CB98D160B37BE86EA</vt:lpwstr>
  </property>
</Properties>
</file>